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8" r:id="rId2"/>
    <p:sldId id="333" r:id="rId3"/>
    <p:sldId id="448" r:id="rId4"/>
    <p:sldId id="449" r:id="rId5"/>
    <p:sldId id="423" r:id="rId6"/>
    <p:sldId id="425" r:id="rId7"/>
    <p:sldId id="426" r:id="rId8"/>
    <p:sldId id="424" r:id="rId9"/>
    <p:sldId id="431" r:id="rId10"/>
    <p:sldId id="450" r:id="rId11"/>
    <p:sldId id="433" r:id="rId12"/>
    <p:sldId id="434" r:id="rId13"/>
    <p:sldId id="435" r:id="rId14"/>
    <p:sldId id="441" r:id="rId15"/>
    <p:sldId id="445" r:id="rId16"/>
    <p:sldId id="442" r:id="rId17"/>
    <p:sldId id="443" r:id="rId18"/>
    <p:sldId id="444" r:id="rId19"/>
    <p:sldId id="446" r:id="rId20"/>
    <p:sldId id="452" r:id="rId21"/>
    <p:sldId id="457" r:id="rId22"/>
    <p:sldId id="436" r:id="rId23"/>
    <p:sldId id="456" r:id="rId24"/>
    <p:sldId id="454" r:id="rId25"/>
    <p:sldId id="455" r:id="rId26"/>
    <p:sldId id="460" r:id="rId27"/>
    <p:sldId id="440" r:id="rId28"/>
    <p:sldId id="461" r:id="rId29"/>
    <p:sldId id="462" r:id="rId30"/>
    <p:sldId id="260" r:id="rId31"/>
    <p:sldId id="261" r:id="rId32"/>
    <p:sldId id="262" r:id="rId33"/>
    <p:sldId id="272" r:id="rId34"/>
    <p:sldId id="364" r:id="rId35"/>
    <p:sldId id="365" r:id="rId36"/>
    <p:sldId id="367" r:id="rId37"/>
    <p:sldId id="366" r:id="rId38"/>
    <p:sldId id="270" r:id="rId39"/>
    <p:sldId id="271" r:id="rId40"/>
    <p:sldId id="278" r:id="rId41"/>
    <p:sldId id="259" r:id="rId42"/>
    <p:sldId id="263" r:id="rId43"/>
    <p:sldId id="264" r:id="rId44"/>
    <p:sldId id="265" r:id="rId45"/>
    <p:sldId id="266" r:id="rId46"/>
    <p:sldId id="273" r:id="rId47"/>
    <p:sldId id="279" r:id="rId48"/>
    <p:sldId id="280" r:id="rId49"/>
    <p:sldId id="281" r:id="rId50"/>
    <p:sldId id="282" r:id="rId51"/>
    <p:sldId id="283" r:id="rId52"/>
    <p:sldId id="267" r:id="rId53"/>
    <p:sldId id="268" r:id="rId54"/>
    <p:sldId id="269" r:id="rId55"/>
    <p:sldId id="274" r:id="rId56"/>
    <p:sldId id="275" r:id="rId57"/>
    <p:sldId id="276" r:id="rId58"/>
    <p:sldId id="277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447" r:id="rId67"/>
    <p:sldId id="419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1412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492F-5611-674F-B0BA-32DCE8F7C36F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C90B-3883-C54B-BB7B-12703D72A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79C2-5887-414D-B6D9-3282D251CD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4C90B-3883-C54B-BB7B-12703D72A33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9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6980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KEMENTERIAN LINGKUNGAN HIDUP</a:t>
            </a:r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45D45-F89C-419A-91FF-A23B05E8DF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8526" y="2292336"/>
            <a:ext cx="9144000" cy="1135253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8526" y="3574742"/>
            <a:ext cx="9144000" cy="628768"/>
          </a:xfrm>
        </p:spPr>
        <p:txBody>
          <a:bodyPr/>
          <a:lstStyle>
            <a:lvl1pPr marL="0" indent="0" algn="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1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3"/>
            <a:ext cx="12192001" cy="686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1069"/>
            <a:ext cx="10515600" cy="7915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6532"/>
            <a:ext cx="10515600" cy="50004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22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368807" cy="6963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82134"/>
            <a:ext cx="10515600" cy="537736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4586"/>
            <a:ext cx="10515600" cy="4039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708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186987" cy="686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692" y="3029742"/>
            <a:ext cx="10515600" cy="795693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Add text to end slide</a:t>
            </a:r>
          </a:p>
        </p:txBody>
      </p:sp>
    </p:spTree>
    <p:extLst>
      <p:ext uri="{BB962C8B-B14F-4D97-AF65-F5344CB8AC3E}">
        <p14:creationId xmlns:p14="http://schemas.microsoft.com/office/powerpoint/2010/main" val="2052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3"/>
            <a:ext cx="12192001" cy="68636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176532"/>
            <a:ext cx="5181600" cy="500043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76532"/>
            <a:ext cx="5181600" cy="5000431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91069"/>
            <a:ext cx="10515600" cy="79157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57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22"/>
            <a:ext cx="12368807" cy="69631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238234"/>
            <a:ext cx="5181600" cy="3938730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238234"/>
            <a:ext cx="5181600" cy="3938729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92073"/>
            <a:ext cx="10515600" cy="64144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5562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8334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40D1-64ED-4E0E-B9A3-A1CA63AE684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7A02-284A-4639-8A02-4C22D7A054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5500-6DB4-4340-9B2D-65F00F318DE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1AED-FB21-4BC5-ADA4-092E4BB55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ndangastuti@ugm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02181" y="519275"/>
            <a:ext cx="7924801" cy="255643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PENGELOLAAN LIMBAH BAHAN BERBAHAYA BERACUN (B3) (1)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88526" y="3574742"/>
            <a:ext cx="9144000" cy="2240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>
                <a:latin typeface="Arial Rounded MT Bold" pitchFamily="34" charset="0"/>
              </a:rPr>
              <a:t>Endang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Astuti</a:t>
            </a: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>
                <a:latin typeface="Arial Rounded MT Bold" pitchFamily="34" charset="0"/>
              </a:rPr>
              <a:t>PSLH UGM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08112809898/081390610388</a:t>
            </a:r>
          </a:p>
          <a:p>
            <a:pPr>
              <a:buNone/>
            </a:pPr>
            <a:r>
              <a:rPr lang="en-US" dirty="0">
                <a:latin typeface="Arial Rounded MT Bold" pitchFamily="34" charset="0"/>
                <a:hlinkClick r:id="rId2"/>
              </a:rPr>
              <a:t>endangastuti@ugm.ac.id</a:t>
            </a:r>
            <a:endParaRPr lang="en-US" dirty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err="1">
                <a:latin typeface="Arial Rounded MT Bold" pitchFamily="34" charset="0"/>
              </a:rPr>
              <a:t>endangastuti.ugm@gmail.com</a:t>
            </a:r>
            <a:endParaRPr lang="en-US" dirty="0"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9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DCA23-9878-6340-91B8-ACCBB050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en-US" dirty="0" err="1"/>
              <a:t>Standar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Nama,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karakteristik</a:t>
            </a:r>
            <a:r>
              <a:rPr lang="en-US" dirty="0"/>
              <a:t>,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286DD19-FD41-BE44-80A8-6AA05C20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295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5" y="982640"/>
            <a:ext cx="9806609" cy="491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13 </a:t>
            </a:r>
          </a:p>
          <a:p>
            <a:pPr marL="0" indent="0">
              <a:buNone/>
            </a:pP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12 </a:t>
            </a:r>
            <a:r>
              <a:rPr lang="en-US" dirty="0" err="1"/>
              <a:t>ayat</a:t>
            </a:r>
            <a:r>
              <a:rPr lang="en-US" dirty="0"/>
              <a:t> (6) </a:t>
            </a:r>
            <a:r>
              <a:rPr lang="en-US" dirty="0" err="1"/>
              <a:t>huruf</a:t>
            </a:r>
            <a:r>
              <a:rPr lang="en-US" dirty="0"/>
              <a:t> d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memenuhi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persyaratan</a:t>
            </a:r>
            <a:r>
              <a:rPr lang="en-US" dirty="0"/>
              <a:t>: </a:t>
            </a:r>
          </a:p>
          <a:p>
            <a:pPr marL="857250" lvl="1" indent="-457200"/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B3; </a:t>
            </a:r>
          </a:p>
          <a:p>
            <a:pPr marL="857250" lvl="1" indent="-457200"/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marL="857250" lvl="1" indent="-457200"/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101 2014 </a:t>
            </a:r>
            <a:r>
              <a:rPr lang="en-US" dirty="0" err="1"/>
              <a:t>Pengelolaan</a:t>
            </a:r>
            <a:r>
              <a:rPr lang="en-US" dirty="0"/>
              <a:t> LB3</a:t>
            </a:r>
          </a:p>
        </p:txBody>
      </p:sp>
    </p:spTree>
    <p:extLst>
      <p:ext uri="{BB962C8B-B14F-4D97-AF65-F5344CB8AC3E}">
        <p14:creationId xmlns:p14="http://schemas.microsoft.com/office/powerpoint/2010/main" val="46853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67"/>
            <a:ext cx="9252155" cy="528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287 </a:t>
            </a:r>
          </a:p>
          <a:p>
            <a:pPr marL="488950" indent="-488950">
              <a:buNone/>
            </a:pPr>
            <a:r>
              <a:rPr lang="en-US" dirty="0"/>
              <a:t>(1)  Lokasi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286 </a:t>
            </a:r>
            <a:r>
              <a:rPr lang="en-US" dirty="0" err="1"/>
              <a:t>huruf</a:t>
            </a:r>
            <a:r>
              <a:rPr lang="en-US" dirty="0"/>
              <a:t> 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bebas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banjir</a:t>
            </a:r>
            <a:r>
              <a:rPr lang="en-US" b="1" dirty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tidak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rawan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bencana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alam</a:t>
            </a:r>
            <a:r>
              <a:rPr lang="en-US" dirty="0"/>
              <a:t>. </a:t>
            </a:r>
          </a:p>
          <a:p>
            <a:pPr marL="488950" indent="-488950">
              <a:buNone/>
            </a:pPr>
            <a:r>
              <a:rPr lang="en-US" dirty="0"/>
              <a:t>(2) 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direkayasa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</a:p>
          <a:p>
            <a:pPr marL="452438" indent="-452438">
              <a:buNone/>
            </a:pPr>
            <a:r>
              <a:rPr lang="en-US" dirty="0"/>
              <a:t>(3)  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penguasaan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9225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043" y="982640"/>
            <a:ext cx="9097617" cy="5418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288 </a:t>
            </a:r>
          </a:p>
          <a:p>
            <a:pPr marL="488950" indent="-488950">
              <a:buNone/>
            </a:pPr>
            <a:r>
              <a:rPr lang="en-US" dirty="0"/>
              <a:t>(1)  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13 </a:t>
            </a:r>
            <a:r>
              <a:rPr lang="en-US" dirty="0" err="1"/>
              <a:t>huruf</a:t>
            </a:r>
            <a:r>
              <a:rPr lang="en-US" dirty="0"/>
              <a:t> b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 err="1">
                <a:solidFill>
                  <a:srgbClr val="FF0000"/>
                </a:solidFill>
              </a:rPr>
              <a:t>bangunan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 err="1">
                <a:solidFill>
                  <a:srgbClr val="FF0000"/>
                </a:solidFill>
              </a:rPr>
              <a:t>tangki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kontainer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>
                <a:solidFill>
                  <a:srgbClr val="FF0000"/>
                </a:solidFill>
              </a:rPr>
              <a:t>silo;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 err="1">
                <a:solidFill>
                  <a:srgbClr val="FF0000"/>
                </a:solidFill>
              </a:rPr>
              <a:t>tempat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tumpukan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(waste pile);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>
                <a:solidFill>
                  <a:srgbClr val="FF0000"/>
                </a:solidFill>
              </a:rPr>
              <a:t>waste impoundment;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 err="1">
                <a:solidFill>
                  <a:srgbClr val="FF0000"/>
                </a:solidFill>
              </a:rPr>
              <a:t>bentuk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lainnya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perkembangan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ilmu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pengetahuan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teknologi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 marL="409575" indent="-409575">
              <a:buNone/>
            </a:pPr>
            <a:r>
              <a:rPr lang="en-US" dirty="0"/>
              <a:t>(2)  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huruf</a:t>
            </a:r>
            <a:r>
              <a:rPr lang="en-US" dirty="0"/>
              <a:t> a, </a:t>
            </a:r>
            <a:r>
              <a:rPr lang="en-US" dirty="0" err="1"/>
              <a:t>huruf</a:t>
            </a:r>
            <a:r>
              <a:rPr lang="en-US" dirty="0"/>
              <a:t> b, </a:t>
            </a:r>
            <a:r>
              <a:rPr lang="en-US" dirty="0" err="1"/>
              <a:t>huruf</a:t>
            </a:r>
            <a:r>
              <a:rPr lang="en-US" dirty="0"/>
              <a:t> c,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f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: </a:t>
            </a:r>
          </a:p>
          <a:p>
            <a:pPr marL="415925" indent="165100">
              <a:buNone/>
            </a:pPr>
            <a:r>
              <a:rPr lang="en-US" dirty="0"/>
              <a:t>a.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1; </a:t>
            </a:r>
          </a:p>
          <a:p>
            <a:pPr marL="415925" indent="165100">
              <a:buNone/>
            </a:pPr>
            <a:r>
              <a:rPr lang="en-US" dirty="0"/>
              <a:t>b.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marL="415925" indent="165100">
              <a:buNone/>
            </a:pPr>
            <a:r>
              <a:rPr lang="en-US" dirty="0"/>
              <a:t>c.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</a:p>
          <a:p>
            <a:pPr marL="409575" indent="-409575">
              <a:buNone/>
            </a:pPr>
            <a:r>
              <a:rPr lang="en-US" dirty="0"/>
              <a:t>(3)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huruf</a:t>
            </a:r>
            <a:r>
              <a:rPr lang="en-US" dirty="0"/>
              <a:t> a, </a:t>
            </a:r>
            <a:r>
              <a:rPr lang="en-US" dirty="0" err="1"/>
              <a:t>huruf</a:t>
            </a:r>
            <a:r>
              <a:rPr lang="en-US" dirty="0"/>
              <a:t> c, </a:t>
            </a:r>
            <a:r>
              <a:rPr lang="en-US" dirty="0" err="1"/>
              <a:t>huruf</a:t>
            </a:r>
            <a:r>
              <a:rPr lang="en-US" dirty="0"/>
              <a:t> d, </a:t>
            </a:r>
            <a:r>
              <a:rPr lang="en-US" dirty="0" err="1"/>
              <a:t>huruf</a:t>
            </a:r>
            <a:r>
              <a:rPr lang="en-US" dirty="0"/>
              <a:t> e,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f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720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289" y="1981200"/>
            <a:ext cx="8651423" cy="35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TPS LB3: </a:t>
            </a:r>
            <a:r>
              <a:rPr lang="en-US" dirty="0" err="1"/>
              <a:t>Bangunan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1" y="742219"/>
            <a:ext cx="6596270" cy="5929231"/>
          </a:xfrm>
        </p:spPr>
      </p:pic>
    </p:spTree>
    <p:extLst>
      <p:ext uri="{BB962C8B-B14F-4D97-AF65-F5344CB8AC3E}">
        <p14:creationId xmlns:p14="http://schemas.microsoft.com/office/powerpoint/2010/main" val="275849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TPS LB3; Silo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4511"/>
            <a:ext cx="4806950" cy="360057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94511"/>
            <a:ext cx="4806948" cy="3600571"/>
          </a:xfrm>
        </p:spPr>
      </p:pic>
    </p:spTree>
    <p:extLst>
      <p:ext uri="{BB962C8B-B14F-4D97-AF65-F5344CB8AC3E}">
        <p14:creationId xmlns:p14="http://schemas.microsoft.com/office/powerpoint/2010/main" val="325593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3657600"/>
            <a:ext cx="3976687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TPS LB3; </a:t>
            </a:r>
            <a:r>
              <a:rPr lang="en-US" dirty="0" err="1"/>
              <a:t>tangki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82" y="152401"/>
            <a:ext cx="5514561" cy="25550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707481"/>
            <a:ext cx="3530600" cy="2311400"/>
          </a:xfrm>
        </p:spPr>
      </p:pic>
    </p:spTree>
    <p:extLst>
      <p:ext uri="{BB962C8B-B14F-4D97-AF65-F5344CB8AC3E}">
        <p14:creationId xmlns:p14="http://schemas.microsoft.com/office/powerpoint/2010/main" val="366121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TPS BL3: Waste Pile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0320"/>
            <a:ext cx="8229600" cy="42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3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TPS LB 3; Waste Impoundment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97649"/>
            <a:ext cx="8229600" cy="4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227985"/>
            <a:ext cx="3252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BAB I</a:t>
            </a:r>
          </a:p>
          <a:p>
            <a:pPr algn="ctr"/>
            <a:r>
              <a:rPr lang="en-US" dirty="0"/>
              <a:t>KETENTUAN UMUM</a:t>
            </a:r>
          </a:p>
          <a:p>
            <a:pPr algn="ctr"/>
            <a:r>
              <a:rPr lang="en-US" dirty="0" err="1"/>
              <a:t>Pasal</a:t>
            </a:r>
            <a:r>
              <a:rPr lang="en-US" dirty="0"/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472" y="1285861"/>
            <a:ext cx="8267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21.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berbahaya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beracun</a:t>
            </a:r>
            <a:r>
              <a:rPr lang="en-US" dirty="0"/>
              <a:t> </a:t>
            </a:r>
          </a:p>
          <a:p>
            <a:r>
              <a:rPr lang="en-US" dirty="0"/>
              <a:t>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disingkat</a:t>
            </a:r>
            <a:r>
              <a:rPr lang="en-US" dirty="0"/>
              <a:t> B3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,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lain yang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sifat</a:t>
            </a:r>
            <a:r>
              <a:rPr lang="en-U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konsentrasi</a:t>
            </a:r>
            <a:r>
              <a:rPr lang="en-U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s-E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dan/</a:t>
            </a:r>
            <a:r>
              <a:rPr lang="es-E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s-ES" sz="2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jumlahnya</a:t>
            </a:r>
            <a:r>
              <a:rPr lang="es-ES" dirty="0"/>
              <a:t>, </a:t>
            </a:r>
            <a:r>
              <a:rPr lang="es-ES" dirty="0" err="1"/>
              <a:t>baik</a:t>
            </a:r>
            <a:r>
              <a:rPr lang="es-ES" dirty="0"/>
              <a:t> </a:t>
            </a:r>
            <a:r>
              <a:rPr lang="es-E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secara </a:t>
            </a:r>
            <a:r>
              <a:rPr lang="es-E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langsung</a:t>
            </a:r>
            <a:r>
              <a:rPr lang="es-E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maupun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langsung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mencemarkan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lain.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6910" y="3500438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22. </a:t>
            </a:r>
            <a:r>
              <a:rPr lang="es-ES" b="1" dirty="0" err="1"/>
              <a:t>Limbah</a:t>
            </a:r>
            <a:r>
              <a:rPr lang="es-ES" b="1" dirty="0"/>
              <a:t> </a:t>
            </a:r>
            <a:r>
              <a:rPr lang="es-ES" b="1" dirty="0" err="1"/>
              <a:t>bahan</a:t>
            </a:r>
            <a:r>
              <a:rPr lang="es-ES" b="1" dirty="0"/>
              <a:t> </a:t>
            </a:r>
            <a:r>
              <a:rPr lang="es-ES" b="1" dirty="0" err="1"/>
              <a:t>berbahaya</a:t>
            </a:r>
            <a:r>
              <a:rPr lang="es-ES" b="1" dirty="0"/>
              <a:t> dan </a:t>
            </a:r>
            <a:r>
              <a:rPr lang="es-ES" b="1" dirty="0" err="1"/>
              <a:t>beracun</a:t>
            </a:r>
            <a:r>
              <a:rPr lang="es-ES" dirty="0"/>
              <a:t>, </a:t>
            </a:r>
          </a:p>
          <a:p>
            <a:r>
              <a:rPr lang="es-ES" dirty="0"/>
              <a:t>yang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sisa</a:t>
            </a:r>
            <a:r>
              <a:rPr lang="en-U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suatu</a:t>
            </a:r>
            <a:r>
              <a:rPr lang="en-U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usaha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dan/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kegiatan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yang </a:t>
            </a:r>
            <a:r>
              <a:rPr lang="es-ES" sz="28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mengandung</a:t>
            </a:r>
            <a:r>
              <a:rPr lang="es-ES" sz="2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B3.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8348" y="5000636"/>
            <a:ext cx="80010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23. </a:t>
            </a:r>
            <a:r>
              <a:rPr lang="en-US" b="1" dirty="0" err="1"/>
              <a:t>Pengelolaan</a:t>
            </a:r>
            <a:r>
              <a:rPr lang="en-US" b="1" dirty="0"/>
              <a:t> </a:t>
            </a:r>
            <a:r>
              <a:rPr lang="en-US" b="1" dirty="0" err="1"/>
              <a:t>limbah</a:t>
            </a:r>
            <a:r>
              <a:rPr lang="en-US" b="1" dirty="0"/>
              <a:t> B3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sz="24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Dotum" pitchFamily="34" charset="-127"/>
                <a:ea typeface="Dotum" pitchFamily="34" charset="-127"/>
              </a:rPr>
              <a:t>pengurangan</a:t>
            </a:r>
            <a:r>
              <a:rPr lang="en-US" dirty="0"/>
              <a:t>, </a:t>
            </a:r>
            <a:r>
              <a:rPr lang="en-US" sz="2400" dirty="0" err="1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Batang" pitchFamily="18" charset="-127"/>
                <a:ea typeface="Batang" pitchFamily="18" charset="-127"/>
              </a:rPr>
              <a:t>penyimpanan</a:t>
            </a:r>
            <a:r>
              <a:rPr lang="en-US" dirty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, </a:t>
            </a:r>
            <a:r>
              <a:rPr lang="en-US" sz="2400" dirty="0" err="1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pengumpulan</a:t>
            </a:r>
            <a:r>
              <a:rPr 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pengangkutan</a:t>
            </a:r>
            <a:r>
              <a:rPr lang="en-US" dirty="0"/>
              <a:t>, </a:t>
            </a:r>
            <a:r>
              <a:rPr lang="en-US" sz="2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Footlight MT Light" pitchFamily="18" charset="0"/>
              </a:rPr>
              <a:t>pemanfaatan</a:t>
            </a:r>
            <a:r>
              <a:rPr lang="en-US" dirty="0"/>
              <a:t>, </a:t>
            </a:r>
            <a:r>
              <a:rPr lang="en-US" sz="24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pengolahan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sz="24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FrankRuehl" pitchFamily="34" charset="-79"/>
                <a:cs typeface="FrankRuehl" pitchFamily="34" charset="-79"/>
              </a:rPr>
              <a:t>penimbunan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49" y="152400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475F5-A598-824A-8FD5-D38354206F1F}"/>
              </a:ext>
            </a:extLst>
          </p:cNvPr>
          <p:cNvSpPr txBox="1"/>
          <p:nvPr/>
        </p:nvSpPr>
        <p:spPr>
          <a:xfrm>
            <a:off x="7062537" y="241424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</p:spTree>
    <p:extLst>
      <p:ext uri="{BB962C8B-B14F-4D97-AF65-F5344CB8AC3E}">
        <p14:creationId xmlns:p14="http://schemas.microsoft.com/office/powerpoint/2010/main" val="371395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1F9D-0DB2-414C-B398-392C6EB46B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289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BANGUNAN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Desain dan </a:t>
            </a:r>
            <a:r>
              <a:rPr lang="en-US" dirty="0" err="1"/>
              <a:t>konstruksi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LB3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dan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dan </a:t>
            </a:r>
            <a:r>
              <a:rPr lang="en-US" dirty="0" err="1"/>
              <a:t>ventilasi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drainase</a:t>
            </a:r>
            <a:r>
              <a:rPr lang="en-US" dirty="0"/>
              <a:t> dan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penampung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berupa</a:t>
            </a:r>
            <a:r>
              <a:rPr lang="en-US" dirty="0"/>
              <a:t> BANGUNAN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1 dan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dan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[</a:t>
            </a:r>
            <a:r>
              <a:rPr lang="en-US" dirty="0" err="1"/>
              <a:t>catatan</a:t>
            </a:r>
            <a:r>
              <a:rPr lang="en-US" dirty="0"/>
              <a:t>;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tailing]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72FBB9-2476-B840-96F7-AAF17A27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7BF2E4-C226-944B-B12C-6D1ECDD10E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18826"/>
            <a:ext cx="4548809" cy="30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SUD Raden Mattaher Tuntas Garap Limbah B3 - The Jambi Times">
            <a:extLst>
              <a:ext uri="{FF2B5EF4-FFF2-40B4-BE49-F238E27FC236}">
                <a16:creationId xmlns:a16="http://schemas.microsoft.com/office/drawing/2014/main" id="{0794E0F5-5CCA-194C-84D6-1578CF71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8" y="3545449"/>
            <a:ext cx="3513207" cy="26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2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0A6-8221-804B-AC47-E4AC1B497E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PASAL 291</a:t>
            </a:r>
          </a:p>
          <a:p>
            <a:pPr marL="0" indent="0">
              <a:buNone/>
            </a:pP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meliputi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Alat </a:t>
            </a:r>
            <a:r>
              <a:rPr lang="en-US" dirty="0" err="1"/>
              <a:t>pemadam</a:t>
            </a:r>
            <a:r>
              <a:rPr lang="en-US" dirty="0"/>
              <a:t> </a:t>
            </a:r>
            <a:r>
              <a:rPr lang="en-US" dirty="0" err="1"/>
              <a:t>api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Alat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lain yang </a:t>
            </a:r>
            <a:r>
              <a:rPr lang="en-US" dirty="0" err="1"/>
              <a:t>sesuai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3D2475-6121-4845-B6F0-8BD272C4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02752D-85BD-3345-8A09-E8170E7AA0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72" y="982640"/>
            <a:ext cx="4115628" cy="52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7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83" y="912174"/>
            <a:ext cx="10788017" cy="57547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292</a:t>
            </a:r>
          </a:p>
          <a:p>
            <a:pPr marL="452438" indent="-452438">
              <a:buNone/>
            </a:pPr>
            <a:r>
              <a:rPr lang="en-US" dirty="0"/>
              <a:t>(1) 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Pengemasan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285 </a:t>
            </a:r>
            <a:r>
              <a:rPr lang="en-US" dirty="0" err="1"/>
              <a:t>ayat</a:t>
            </a:r>
            <a:r>
              <a:rPr lang="en-US" dirty="0"/>
              <a:t> (4) </a:t>
            </a:r>
            <a:r>
              <a:rPr lang="en-US" dirty="0" err="1"/>
              <a:t>huruf</a:t>
            </a:r>
            <a:r>
              <a:rPr lang="en-US" dirty="0"/>
              <a:t> c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yang: </a:t>
            </a:r>
          </a:p>
          <a:p>
            <a:pPr lvl="1"/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mengemas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mengungkung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tumpahan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pemindahan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pengangkutan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bocor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berkarat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. </a:t>
            </a:r>
          </a:p>
          <a:p>
            <a:pPr marL="488950" indent="-488950">
              <a:buNone/>
            </a:pPr>
            <a:r>
              <a:rPr lang="en-US" dirty="0"/>
              <a:t>(2)  </a:t>
            </a:r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dilekati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Label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Simbol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</a:t>
            </a:r>
            <a:r>
              <a:rPr lang="en-US" dirty="0"/>
              <a:t>. </a:t>
            </a:r>
          </a:p>
          <a:p>
            <a:pPr marL="488950" indent="-488950">
              <a:buNone/>
            </a:pPr>
            <a:r>
              <a:rPr lang="en-US" dirty="0"/>
              <a:t>(3)  Label </a:t>
            </a:r>
            <a:r>
              <a:rPr lang="en-US" dirty="0" err="1"/>
              <a:t>Limbah</a:t>
            </a:r>
            <a:r>
              <a:rPr lang="en-US" dirty="0"/>
              <a:t> B3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B3; </a:t>
            </a:r>
          </a:p>
          <a:p>
            <a:pPr lvl="1"/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B3; </a:t>
            </a:r>
          </a:p>
          <a:p>
            <a:pPr lvl="1"/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dihasilkannya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B3. </a:t>
            </a:r>
          </a:p>
          <a:p>
            <a:pPr marL="452438" indent="-452438">
              <a:buNone/>
            </a:pPr>
            <a:r>
              <a:rPr lang="en-US" dirty="0"/>
              <a:t>(4) </a:t>
            </a:r>
            <a:r>
              <a:rPr lang="en-US" dirty="0" err="1"/>
              <a:t>Pemberian</a:t>
            </a:r>
            <a:r>
              <a:rPr lang="en-US" dirty="0"/>
              <a:t> symbol label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disesuiakan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kerakteristik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238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6839" t="24236" r="27782" b="23595"/>
          <a:stretch>
            <a:fillRect/>
          </a:stretch>
        </p:blipFill>
        <p:spPr bwMode="auto">
          <a:xfrm>
            <a:off x="3208338" y="1628776"/>
            <a:ext cx="1782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 l="28497" t="13406" r="32762" b="17688"/>
          <a:stretch>
            <a:fillRect/>
          </a:stretch>
        </p:blipFill>
        <p:spPr bwMode="auto">
          <a:xfrm>
            <a:off x="3287713" y="2924175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55SteelCompos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26" y="981076"/>
            <a:ext cx="29384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5016501" y="1844676"/>
            <a:ext cx="1439863" cy="720725"/>
          </a:xfrm>
          <a:prstGeom prst="rightArrow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016501" y="3357564"/>
            <a:ext cx="1439863" cy="719137"/>
          </a:xfrm>
          <a:prstGeom prst="rightArrow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7678-E7AE-4D12-8758-468DF9B79641}" type="slidenum">
              <a:rPr lang="id-ID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834435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56CF8-BB09-294D-9221-72CF33B32FA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293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Nomor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Berusaha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Persetujuan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Lingkungan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285 </a:t>
            </a:r>
            <a:r>
              <a:rPr lang="en-US" dirty="0" err="1"/>
              <a:t>ayat</a:t>
            </a:r>
            <a:r>
              <a:rPr lang="en-US" dirty="0"/>
              <a:t> (3) </a:t>
            </a:r>
            <a:r>
              <a:rPr lang="en-US" b="1" dirty="0" err="1">
                <a:solidFill>
                  <a:srgbClr val="FF0000"/>
                </a:solidFill>
              </a:rPr>
              <a:t>wajib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diubah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;</a:t>
            </a:r>
          </a:p>
          <a:p>
            <a:pPr marL="514350" indent="-514350">
              <a:buAutoNum type="alphaLcPeriod"/>
            </a:pPr>
            <a:r>
              <a:rPr lang="en-US" dirty="0"/>
              <a:t>Nama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disimpan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Lokasi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B3; dan/</a:t>
            </a:r>
            <a:r>
              <a:rPr lang="en-US" dirty="0" err="1"/>
              <a:t>atau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Desain dan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12C11D-C1FF-EB45-B9F8-4507E681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1738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9AC7-30E6-F24F-9BF9-DCF23A9BAFC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294</a:t>
            </a:r>
          </a:p>
          <a:p>
            <a:pPr marL="514350" indent="-514350">
              <a:buAutoNum type="arabicParenBoth"/>
            </a:pPr>
            <a:r>
              <a:rPr lang="en-US" b="1" dirty="0" err="1">
                <a:solidFill>
                  <a:srgbClr val="FF0000"/>
                </a:solidFill>
              </a:rPr>
              <a:t>Persyaratan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Lingkungan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Hidup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285 </a:t>
            </a:r>
            <a:r>
              <a:rPr lang="en-US" dirty="0" err="1"/>
              <a:t>ayat</a:t>
            </a:r>
            <a:r>
              <a:rPr lang="en-US" dirty="0"/>
              <a:t> (4) </a:t>
            </a:r>
            <a:r>
              <a:rPr lang="en-US" dirty="0" err="1"/>
              <a:t>huruf</a:t>
            </a:r>
            <a:r>
              <a:rPr lang="en-US" dirty="0"/>
              <a:t> d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Memfungsikan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LB3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>
                <a:solidFill>
                  <a:srgbClr val="FF0000"/>
                </a:solidFill>
              </a:rPr>
              <a:t>Melakukan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pengemasan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Limbah</a:t>
            </a:r>
            <a:r>
              <a:rPr lang="en-US" dirty="0">
                <a:solidFill>
                  <a:srgbClr val="FF0000"/>
                </a:solidFill>
              </a:rPr>
              <a:t> B3 </a:t>
            </a:r>
            <a:r>
              <a:rPr lang="en-US" dirty="0" err="1">
                <a:solidFill>
                  <a:srgbClr val="FF0000"/>
                </a:solidFill>
              </a:rPr>
              <a:t>sesuai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karakteristik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Limbah</a:t>
            </a:r>
            <a:r>
              <a:rPr lang="en-US" dirty="0">
                <a:solidFill>
                  <a:srgbClr val="FF0000"/>
                </a:solidFill>
              </a:rPr>
              <a:t> B3 dan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>
                <a:solidFill>
                  <a:srgbClr val="FF0000"/>
                </a:solidFill>
              </a:rPr>
              <a:t>Melekatkan</a:t>
            </a:r>
            <a:r>
              <a:rPr lang="en-US" dirty="0">
                <a:solidFill>
                  <a:srgbClr val="FF0000"/>
                </a:solidFill>
              </a:rPr>
              <a:t> Label </a:t>
            </a:r>
            <a:r>
              <a:rPr lang="en-US" dirty="0" err="1">
                <a:solidFill>
                  <a:srgbClr val="FF0000"/>
                </a:solidFill>
              </a:rPr>
              <a:t>Limbah</a:t>
            </a:r>
            <a:r>
              <a:rPr lang="en-US" dirty="0">
                <a:solidFill>
                  <a:srgbClr val="FF0000"/>
                </a:solidFill>
              </a:rPr>
              <a:t> B3 dan </a:t>
            </a:r>
            <a:r>
              <a:rPr lang="en-US" dirty="0" err="1">
                <a:solidFill>
                  <a:srgbClr val="FF0000"/>
                </a:solidFill>
              </a:rPr>
              <a:t>Simbol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Limbah</a:t>
            </a:r>
            <a:r>
              <a:rPr lang="en-US" dirty="0">
                <a:solidFill>
                  <a:srgbClr val="FF0000"/>
                </a:solidFill>
              </a:rPr>
              <a:t> B3 pada </a:t>
            </a:r>
            <a:r>
              <a:rPr lang="en-US" dirty="0" err="1">
                <a:solidFill>
                  <a:srgbClr val="FF0000"/>
                </a:solidFill>
              </a:rPr>
              <a:t>kemasan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Limbah</a:t>
            </a:r>
            <a:r>
              <a:rPr lang="en-US" dirty="0">
                <a:solidFill>
                  <a:srgbClr val="FF0000"/>
                </a:solidFill>
              </a:rPr>
              <a:t> B3</a:t>
            </a:r>
          </a:p>
          <a:p>
            <a:pPr marL="514350" indent="-514350">
              <a:buAutoNum type="arabicParenBoth"/>
            </a:pP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1 </a:t>
            </a:r>
            <a:r>
              <a:rPr lang="en-US" dirty="0" err="1"/>
              <a:t>huruf</a:t>
            </a:r>
            <a:r>
              <a:rPr lang="en-US" dirty="0"/>
              <a:t> c dan d </a:t>
            </a:r>
            <a:r>
              <a:rPr lang="en-US" dirty="0" err="1"/>
              <a:t>dikecualikan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C7191E-F5CB-F44A-BFCF-52C7A37D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 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0048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123354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PP 22 2021 </a:t>
            </a:r>
            <a:r>
              <a:rPr lang="en-US" sz="3200" dirty="0" err="1"/>
              <a:t>pasal</a:t>
            </a:r>
            <a:r>
              <a:rPr lang="en-US" sz="3200" dirty="0"/>
              <a:t> 295</a:t>
            </a:r>
            <a:br>
              <a:rPr lang="en-US" sz="3200" dirty="0"/>
            </a:b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pemenuhan</a:t>
            </a:r>
            <a:r>
              <a:rPr lang="en-US" sz="3200" dirty="0"/>
              <a:t> </a:t>
            </a:r>
            <a:r>
              <a:rPr lang="en-US" sz="3200" dirty="0" err="1"/>
              <a:t>standar</a:t>
            </a:r>
            <a:r>
              <a:rPr lang="en-US" sz="3200" dirty="0"/>
              <a:t> dan/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rincian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Penyimpanan</a:t>
            </a:r>
            <a:r>
              <a:rPr lang="en-US" sz="3200" dirty="0"/>
              <a:t> LB3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645" y="1424609"/>
            <a:ext cx="8229600" cy="502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identifikasi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dihasilkan</a:t>
            </a:r>
            <a:r>
              <a:rPr lang="en-US" dirty="0"/>
              <a:t>; </a:t>
            </a:r>
          </a:p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pencatatan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jumlah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dihasilkan</a:t>
            </a:r>
            <a:r>
              <a:rPr lang="en-US" dirty="0"/>
              <a:t>; </a:t>
            </a:r>
          </a:p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</a:p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b="1" dirty="0" err="1"/>
              <a:t>Pemanfaatan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b="1" dirty="0" err="1"/>
              <a:t>Pengolahan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Penimbunan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b="1" dirty="0" err="1">
                <a:solidFill>
                  <a:srgbClr val="FF0000"/>
                </a:solidFill>
              </a:rPr>
              <a:t>dilakukan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sendiri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menyerahkan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b="1" dirty="0" err="1"/>
              <a:t>Pengumpul</a:t>
            </a:r>
            <a:r>
              <a:rPr lang="en-US" b="1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b="1" dirty="0" err="1"/>
              <a:t>Pemanfaat</a:t>
            </a:r>
            <a:r>
              <a:rPr lang="en-US" b="1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b="1" dirty="0" err="1"/>
              <a:t>Pengolah</a:t>
            </a:r>
            <a:r>
              <a:rPr lang="en-US" b="1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Penimbun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B3;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menyusun</a:t>
            </a:r>
            <a:r>
              <a:rPr lang="en-US" dirty="0"/>
              <a:t> dan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laporan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B3. </a:t>
            </a:r>
          </a:p>
        </p:txBody>
      </p:sp>
    </p:spTree>
    <p:extLst>
      <p:ext uri="{BB962C8B-B14F-4D97-AF65-F5344CB8AC3E}">
        <p14:creationId xmlns:p14="http://schemas.microsoft.com/office/powerpoint/2010/main" val="2897864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65" y="215348"/>
            <a:ext cx="8610600" cy="89783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fi-FI" dirty="0"/>
              <a:t>PP 22 2021 </a:t>
            </a:r>
            <a:r>
              <a:rPr lang="fi-FI" dirty="0" err="1"/>
              <a:t>pasal</a:t>
            </a:r>
            <a:r>
              <a:rPr lang="fi-FI" dirty="0"/>
              <a:t> 296</a:t>
            </a:r>
            <a:br>
              <a:rPr lang="fi-FI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65" y="1143000"/>
            <a:ext cx="1002527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Both"/>
            </a:pP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wajib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rincian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teknis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Limbah</a:t>
            </a:r>
            <a:r>
              <a:rPr lang="en-US" dirty="0">
                <a:solidFill>
                  <a:srgbClr val="FF0000"/>
                </a:solidFill>
              </a:rPr>
              <a:t> B3 </a:t>
            </a:r>
            <a:r>
              <a:rPr lang="en-US" dirty="0"/>
              <a:t>dan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paling lama</a:t>
            </a:r>
          </a:p>
          <a:p>
            <a:pPr marL="1255713" indent="-277813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90 (</a:t>
            </a:r>
            <a:r>
              <a:rPr lang="en-US" b="1" dirty="0" err="1">
                <a:solidFill>
                  <a:srgbClr val="FF0000"/>
                </a:solidFill>
              </a:rPr>
              <a:t>sembilan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puluh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hari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dihasilkan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50 kg (lima </a:t>
            </a:r>
            <a:r>
              <a:rPr lang="en-US" dirty="0" err="1"/>
              <a:t>puluh</a:t>
            </a:r>
            <a:r>
              <a:rPr lang="en-US" dirty="0"/>
              <a:t> kilogram) per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; </a:t>
            </a:r>
          </a:p>
          <a:p>
            <a:pPr marL="1255713" indent="-277813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180 (</a:t>
            </a:r>
            <a:r>
              <a:rPr lang="en-US" b="1" dirty="0" err="1">
                <a:solidFill>
                  <a:srgbClr val="FF0000"/>
                </a:solidFill>
              </a:rPr>
              <a:t>seratus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delapan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puluh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hari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dihasilkan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 kg (lima </a:t>
            </a:r>
            <a:r>
              <a:rPr lang="en-US" dirty="0" err="1"/>
              <a:t>puluh</a:t>
            </a:r>
            <a:r>
              <a:rPr lang="en-US" dirty="0"/>
              <a:t> kilogram) per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1; </a:t>
            </a:r>
          </a:p>
          <a:p>
            <a:pPr marL="1255713" indent="-277813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365 (</a:t>
            </a:r>
            <a:r>
              <a:rPr lang="en-US" b="1" dirty="0" err="1">
                <a:solidFill>
                  <a:srgbClr val="FF0000"/>
                </a:solidFill>
              </a:rPr>
              <a:t>tiga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ratus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puluh</a:t>
            </a:r>
            <a:r>
              <a:rPr lang="en-US" b="1" dirty="0">
                <a:solidFill>
                  <a:srgbClr val="FF0000"/>
                </a:solidFill>
              </a:rPr>
              <a:t> lima) </a:t>
            </a:r>
            <a:r>
              <a:rPr lang="en-US" b="1" dirty="0" err="1">
                <a:solidFill>
                  <a:srgbClr val="FF0000"/>
                </a:solidFill>
              </a:rPr>
              <a:t>hari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dihasilkan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 kg (lima </a:t>
            </a:r>
            <a:r>
              <a:rPr lang="en-US" dirty="0" err="1"/>
              <a:t>puluh</a:t>
            </a:r>
            <a:r>
              <a:rPr lang="en-US" dirty="0"/>
              <a:t> kilogram) per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;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1255713" indent="-277813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365 (</a:t>
            </a:r>
            <a:r>
              <a:rPr lang="en-US" b="1" dirty="0" err="1">
                <a:solidFill>
                  <a:srgbClr val="FF0000"/>
                </a:solidFill>
              </a:rPr>
              <a:t>tiga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ratus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puluh</a:t>
            </a:r>
            <a:r>
              <a:rPr lang="en-US" b="1" dirty="0">
                <a:solidFill>
                  <a:srgbClr val="FF0000"/>
                </a:solidFill>
              </a:rPr>
              <a:t> lima) </a:t>
            </a:r>
            <a:r>
              <a:rPr lang="en-US" b="1" dirty="0" err="1">
                <a:solidFill>
                  <a:srgbClr val="FF0000"/>
                </a:solidFill>
              </a:rPr>
              <a:t>hari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dihasilkan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kategori</a:t>
            </a:r>
            <a:r>
              <a:rPr lang="en-US" dirty="0"/>
              <a:t> 2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6982-9A3F-524D-84FD-A15CD151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785"/>
            <a:ext cx="10515600" cy="584820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en-US" dirty="0"/>
              <a:t>Menyusun dan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sz="3600" b="1" u="sng" dirty="0" err="1">
                <a:latin typeface="Gabriola" pitchFamily="82" charset="0"/>
                <a:ea typeface="NOTEWORTHY LIGHT" panose="02000400000000000000" pitchFamily="2" charset="77"/>
                <a:cs typeface="Ayuthaya" pitchFamily="2" charset="-34"/>
              </a:rPr>
              <a:t>menjadi</a:t>
            </a:r>
            <a:r>
              <a:rPr lang="en-US" sz="3600" b="1" u="sng" dirty="0">
                <a:latin typeface="Gabriola" pitchFamily="82" charset="0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sz="3600" b="1" u="sng" dirty="0" err="1">
                <a:latin typeface="Gabriola" pitchFamily="82" charset="0"/>
                <a:ea typeface="NOTEWORTHY LIGHT" panose="02000400000000000000" pitchFamily="2" charset="77"/>
                <a:cs typeface="Ayuthaya" pitchFamily="2" charset="-34"/>
              </a:rPr>
              <a:t>bagian</a:t>
            </a:r>
            <a:r>
              <a:rPr lang="en-US" sz="3600" b="1" u="sng" dirty="0">
                <a:latin typeface="Gabriola" pitchFamily="82" charset="0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sz="3600" b="1" u="sng" dirty="0" err="1">
                <a:latin typeface="Gabriola" pitchFamily="82" charset="0"/>
                <a:ea typeface="NOTEWORTHY LIGHT" panose="02000400000000000000" pitchFamily="2" charset="77"/>
                <a:cs typeface="Ayuthaya" pitchFamily="2" charset="-34"/>
              </a:rPr>
              <a:t>dalam</a:t>
            </a:r>
            <a:r>
              <a:rPr lang="en-US" sz="3600" b="1" u="sng" dirty="0">
                <a:latin typeface="Gabriola" pitchFamily="82" charset="0"/>
                <a:ea typeface="NOTEWORTHY LIGHT" panose="02000400000000000000" pitchFamily="2" charset="77"/>
                <a:cs typeface="Ayuthaya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PELAPORAN DOKUMEN LINGKUNGAN</a:t>
            </a:r>
            <a:r>
              <a:rPr lang="en-US" dirty="0"/>
              <a:t>, dan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kepada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Bupati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walikota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SPPL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Pejabat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penerbit</a:t>
            </a:r>
            <a:r>
              <a:rPr lang="en-US" b="1" dirty="0">
                <a:solidFill>
                  <a:srgbClr val="FF0000"/>
                </a:solidFill>
              </a:rPr>
              <a:t> PERSETUJUAN LINGKUNGAN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kewenangannya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wajib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Amdal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UKL-UPL</a:t>
            </a:r>
          </a:p>
          <a:p>
            <a:pPr marL="457200" lvl="1" indent="-444500">
              <a:buNone/>
            </a:pPr>
            <a:r>
              <a:rPr lang="en-US" dirty="0"/>
              <a:t>(2)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memuat</a:t>
            </a:r>
            <a:endParaRPr lang="en-US" dirty="0"/>
          </a:p>
          <a:p>
            <a:pPr marL="469900" lvl="1" indent="714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469900" lvl="1" indent="714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469900" lvl="1" indent="714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LB3</a:t>
            </a:r>
          </a:p>
          <a:p>
            <a:pPr marL="766763" lvl="1" indent="-317500">
              <a:buFont typeface="+mj-lt"/>
              <a:buAutoNum type="alphaLcParenR"/>
            </a:pPr>
            <a:r>
              <a:rPr lang="en-US" dirty="0" err="1"/>
              <a:t>Pemanfaatan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penimbunan</a:t>
            </a:r>
            <a:r>
              <a:rPr lang="en-US" dirty="0"/>
              <a:t> LB3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oleh PENGHASIL </a:t>
            </a:r>
            <a:r>
              <a:rPr lang="en-US" dirty="0" err="1"/>
              <a:t>atau</a:t>
            </a:r>
            <a:r>
              <a:rPr lang="en-US" dirty="0"/>
              <a:t> PENYERAHAN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Pengumpul</a:t>
            </a:r>
            <a:r>
              <a:rPr lang="en-US" dirty="0"/>
              <a:t>, </a:t>
            </a:r>
            <a:r>
              <a:rPr lang="en-US" dirty="0" err="1"/>
              <a:t>pemanfaat</a:t>
            </a:r>
            <a:r>
              <a:rPr lang="en-US" dirty="0"/>
              <a:t>…….. </a:t>
            </a:r>
            <a:r>
              <a:rPr lang="en-US" b="1" dirty="0">
                <a:solidFill>
                  <a:srgbClr val="FF0000"/>
                </a:solidFill>
              </a:rPr>
              <a:t>[</a:t>
            </a:r>
            <a:r>
              <a:rPr lang="en-US" b="1" dirty="0" err="1">
                <a:solidFill>
                  <a:srgbClr val="FF0000"/>
                </a:solidFill>
              </a:rPr>
              <a:t>Neraca</a:t>
            </a:r>
            <a:r>
              <a:rPr lang="en-US" b="1" dirty="0">
                <a:solidFill>
                  <a:srgbClr val="FF0000"/>
                </a:solidFill>
              </a:rPr>
              <a:t> LB3]</a:t>
            </a:r>
          </a:p>
          <a:p>
            <a:pPr marL="457200" lvl="1" indent="-444500">
              <a:buNone/>
            </a:pPr>
            <a:r>
              <a:rPr lang="en-US" dirty="0"/>
              <a:t>(3)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disampaikan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pejabat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penerbit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Persetujuan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Lingkungan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1 (</a:t>
            </a:r>
            <a:r>
              <a:rPr lang="en-US" b="1" dirty="0" err="1">
                <a:solidFill>
                  <a:srgbClr val="7030A0"/>
                </a:solidFill>
              </a:rPr>
              <a:t>satu</a:t>
            </a:r>
            <a:r>
              <a:rPr lang="en-US" b="1" dirty="0">
                <a:solidFill>
                  <a:srgbClr val="7030A0"/>
                </a:solidFill>
              </a:rPr>
              <a:t>) kali </a:t>
            </a:r>
            <a:r>
              <a:rPr lang="en-US" b="1" dirty="0" err="1">
                <a:solidFill>
                  <a:srgbClr val="7030A0"/>
                </a:solidFill>
              </a:rPr>
              <a:t>dalam</a:t>
            </a:r>
            <a:r>
              <a:rPr lang="en-US" b="1" dirty="0">
                <a:solidFill>
                  <a:srgbClr val="7030A0"/>
                </a:solidFill>
              </a:rPr>
              <a:t> 6 (</a:t>
            </a:r>
            <a:r>
              <a:rPr lang="en-US" b="1" dirty="0" err="1">
                <a:solidFill>
                  <a:srgbClr val="7030A0"/>
                </a:solidFill>
              </a:rPr>
              <a:t>enam</a:t>
            </a:r>
            <a:r>
              <a:rPr lang="en-US" b="1" dirty="0">
                <a:solidFill>
                  <a:srgbClr val="7030A0"/>
                </a:solidFill>
              </a:rPr>
              <a:t>) </a:t>
            </a:r>
            <a:r>
              <a:rPr lang="en-US" b="1" dirty="0" err="1">
                <a:solidFill>
                  <a:srgbClr val="7030A0"/>
                </a:solidFill>
              </a:rPr>
              <a:t>bulan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sejak</a:t>
            </a:r>
            <a:r>
              <a:rPr lang="en-US" b="1" dirty="0">
                <a:solidFill>
                  <a:srgbClr val="7030A0"/>
                </a:solidFill>
              </a:rPr>
              <a:t> NIB </a:t>
            </a:r>
            <a:r>
              <a:rPr lang="en-US" b="1" dirty="0" err="1">
                <a:solidFill>
                  <a:srgbClr val="7030A0"/>
                </a:solidFill>
              </a:rPr>
              <a:t>atau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Persetujuan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Lingkungan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diterbitkan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2C9858-24EE-6049-AC3F-FEED8033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157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fi-FI" dirty="0"/>
              <a:t>PP 22 2021 </a:t>
            </a:r>
            <a:r>
              <a:rPr lang="fi-FI" dirty="0" err="1"/>
              <a:t>pasal</a:t>
            </a:r>
            <a:r>
              <a:rPr lang="fi-FI" dirty="0"/>
              <a:t> 296 [</a:t>
            </a:r>
            <a:r>
              <a:rPr lang="fi-FI" dirty="0" err="1"/>
              <a:t>lanjutan</a:t>
            </a:r>
            <a:r>
              <a:rPr lang="fi-FI" dirty="0"/>
              <a:t>]</a:t>
            </a:r>
            <a:br>
              <a:rPr lang="fi-FI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F51C-FA3E-AD43-9862-6752745C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pasal</a:t>
            </a:r>
            <a:r>
              <a:rPr lang="en-US" dirty="0"/>
              <a:t> 297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CD64-03AF-A248-9777-CA36D5F9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b="1" dirty="0" err="1">
                <a:solidFill>
                  <a:srgbClr val="FF0000"/>
                </a:solidFill>
              </a:rPr>
              <a:t>melampaui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jangka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waktu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wajib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Pihak</a:t>
            </a:r>
            <a:r>
              <a:rPr lang="en-US" dirty="0"/>
              <a:t> lain yang </a:t>
            </a:r>
            <a:r>
              <a:rPr lang="en-US" dirty="0" err="1"/>
              <a:t>meliputi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Pengumpul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Pemanfaat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Pengolah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dan/</a:t>
            </a:r>
            <a:r>
              <a:rPr lang="en-US" dirty="0" err="1"/>
              <a:t>atau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 err="1"/>
              <a:t>Penimbun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Pihak</a:t>
            </a:r>
            <a:r>
              <a:rPr lang="en-US" dirty="0"/>
              <a:t> lain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PERIZINAN BERUSAHA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</a:t>
            </a:r>
            <a:r>
              <a:rPr lang="en-US" b="1" dirty="0" err="1"/>
              <a:t>pengelolaan</a:t>
            </a:r>
            <a:r>
              <a:rPr lang="en-US" b="1" dirty="0"/>
              <a:t> </a:t>
            </a:r>
            <a:r>
              <a:rPr lang="en-US" b="1" dirty="0" err="1"/>
              <a:t>Limbah</a:t>
            </a:r>
            <a:r>
              <a:rPr lang="en-US" b="1" dirty="0"/>
              <a:t> B3 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lihat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lampiran</a:t>
            </a:r>
            <a:r>
              <a:rPr lang="en-US" dirty="0">
                <a:solidFill>
                  <a:srgbClr val="FF0000"/>
                </a:solidFill>
              </a:rPr>
              <a:t> 1 PP 5 2021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usaha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kegiatan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Kehutanan</a:t>
            </a:r>
            <a:r>
              <a:rPr lang="en-US" dirty="0">
                <a:solidFill>
                  <a:srgbClr val="FF0000"/>
                </a:solidFill>
              </a:rPr>
              <a:t> dan </a:t>
            </a:r>
            <a:r>
              <a:rPr lang="en-US" dirty="0" err="1">
                <a:solidFill>
                  <a:srgbClr val="FF0000"/>
                </a:solidFill>
              </a:rPr>
              <a:t>Lingkungan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Hidup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7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744" y="1000108"/>
            <a:ext cx="113425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/>
              <a:t>Bagian</a:t>
            </a:r>
            <a:r>
              <a:rPr lang="en-US" sz="1600" b="1" dirty="0"/>
              <a:t> </a:t>
            </a:r>
            <a:r>
              <a:rPr lang="en-US" sz="1600" b="1" dirty="0" err="1"/>
              <a:t>Kedua</a:t>
            </a:r>
            <a:endParaRPr lang="en-US" sz="1600" b="1" dirty="0"/>
          </a:p>
          <a:p>
            <a:pPr algn="ctr"/>
            <a:r>
              <a:rPr lang="en-US" sz="1600" b="1" dirty="0" err="1"/>
              <a:t>Pengelolaan</a:t>
            </a:r>
            <a:r>
              <a:rPr lang="en-US" sz="1600" b="1" dirty="0"/>
              <a:t> </a:t>
            </a:r>
            <a:r>
              <a:rPr lang="en-US" sz="1600" b="1" dirty="0" err="1"/>
              <a:t>Limbah</a:t>
            </a:r>
            <a:r>
              <a:rPr lang="en-US" sz="1600" b="1" dirty="0"/>
              <a:t> </a:t>
            </a:r>
            <a:r>
              <a:rPr lang="en-US" sz="1600" b="1" dirty="0" err="1"/>
              <a:t>Bahan</a:t>
            </a:r>
            <a:r>
              <a:rPr lang="en-US" sz="1600" b="1" dirty="0"/>
              <a:t> </a:t>
            </a:r>
            <a:r>
              <a:rPr lang="en-US" sz="1600" b="1" dirty="0" err="1"/>
              <a:t>Berbahaya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Beracun</a:t>
            </a:r>
            <a:endParaRPr lang="en-US" sz="1600" b="1" dirty="0"/>
          </a:p>
          <a:p>
            <a:pPr algn="ctr"/>
            <a:r>
              <a:rPr lang="en-US" sz="1600" b="1" dirty="0" err="1"/>
              <a:t>Pasal</a:t>
            </a:r>
            <a:r>
              <a:rPr lang="en-US" sz="1600" b="1" dirty="0"/>
              <a:t> 59</a:t>
            </a:r>
          </a:p>
          <a:p>
            <a:pPr marL="342900" indent="-342900">
              <a:buAutoNum type="arabicParenBoth"/>
            </a:pP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orang</a:t>
            </a:r>
            <a:r>
              <a:rPr lang="en-US" sz="2000" dirty="0"/>
              <a:t> yang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menghasilkan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limbah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B3 </a:t>
            </a:r>
            <a:r>
              <a:rPr lang="fi-FI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wajib melakukan pengelolaan limbah B3 </a:t>
            </a:r>
            <a:r>
              <a:rPr lang="en-US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yang </a:t>
            </a:r>
            <a:r>
              <a:rPr lang="en-US" sz="24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dihasilkannya</a:t>
            </a:r>
            <a:r>
              <a:rPr lang="en-US" sz="2000" dirty="0"/>
              <a:t>.</a:t>
            </a:r>
          </a:p>
          <a:p>
            <a:pPr marL="346075" indent="-346075"/>
            <a:r>
              <a:rPr lang="en-US" sz="2000" dirty="0"/>
              <a:t>(2)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B3 </a:t>
            </a:r>
            <a:r>
              <a:rPr lang="en-US" sz="2000" dirty="0" err="1"/>
              <a:t>sebagaimana</a:t>
            </a:r>
            <a:r>
              <a:rPr lang="en-US" sz="2000" dirty="0"/>
              <a:t>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Pasal</a:t>
            </a:r>
            <a:r>
              <a:rPr lang="en-US" sz="2000" dirty="0"/>
              <a:t> 58 </a:t>
            </a:r>
            <a:r>
              <a:rPr lang="en-US" sz="2000" dirty="0" err="1"/>
              <a:t>ayat</a:t>
            </a:r>
            <a:r>
              <a:rPr lang="en-US" sz="2000" dirty="0"/>
              <a:t> (1)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kedaluwarsa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pengelolaannya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mengikuti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ketentuan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pengelolaan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limbah</a:t>
            </a:r>
            <a:r>
              <a:rPr lang="en-US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B3</a:t>
            </a:r>
            <a:r>
              <a:rPr lang="en-US" sz="2000" dirty="0"/>
              <a:t>.</a:t>
            </a:r>
          </a:p>
          <a:p>
            <a:pPr marL="346075" indent="-346075"/>
            <a:r>
              <a:rPr lang="en-US" sz="2000" dirty="0"/>
              <a:t>(3)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orang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fi-FI" sz="2000" dirty="0"/>
              <a:t>melakukan sendiri pengelolaan limbah B3,</a:t>
            </a:r>
            <a:r>
              <a:rPr lang="en-US" sz="2000" dirty="0"/>
              <a:t> </a:t>
            </a:r>
            <a:r>
              <a:rPr lang="en-US" sz="2000" dirty="0" err="1"/>
              <a:t>pengelolaannya</a:t>
            </a:r>
            <a:r>
              <a:rPr lang="en-US" sz="2000" dirty="0"/>
              <a:t> </a:t>
            </a:r>
            <a:r>
              <a:rPr lang="en-US" sz="2000" dirty="0" err="1"/>
              <a:t>diserahkan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lain.</a:t>
            </a:r>
          </a:p>
          <a:p>
            <a:pPr marL="346075" indent="-346075"/>
            <a:r>
              <a:rPr lang="nl-NL" sz="2000" dirty="0"/>
              <a:t>(4) </a:t>
            </a:r>
            <a:r>
              <a:rPr lang="nl-NL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Pengelolaan limbah B3 wajib mendapat izin 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Pusat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Daerah </a:t>
            </a:r>
            <a:r>
              <a:rPr lang="en-US" sz="2000" dirty="0">
                <a:highlight>
                  <a:srgbClr val="FF00FF"/>
                </a:highlight>
              </a:rPr>
              <a:t>[</a:t>
            </a:r>
            <a:r>
              <a:rPr lang="en-US" sz="2000" dirty="0" err="1">
                <a:highlight>
                  <a:srgbClr val="FF00FF"/>
                </a:highlight>
              </a:rPr>
              <a:t>lihat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lampiran</a:t>
            </a:r>
            <a:r>
              <a:rPr lang="en-US" sz="2000" dirty="0">
                <a:highlight>
                  <a:srgbClr val="FF00FF"/>
                </a:highlight>
              </a:rPr>
              <a:t> 1 PP 5 2021 </a:t>
            </a:r>
            <a:r>
              <a:rPr lang="en-US" sz="2000" dirty="0" err="1">
                <a:highlight>
                  <a:srgbClr val="FF00FF"/>
                </a:highlight>
              </a:rPr>
              <a:t>ttg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Perizinan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Berusaha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Berbasis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  <a:r>
              <a:rPr lang="en-US" sz="2000" dirty="0" err="1">
                <a:highlight>
                  <a:srgbClr val="FF00FF"/>
                </a:highlight>
              </a:rPr>
              <a:t>Risiko</a:t>
            </a:r>
            <a:r>
              <a:rPr lang="en-US" sz="2000" dirty="0">
                <a:highlight>
                  <a:srgbClr val="FF00FF"/>
                </a:highlight>
              </a:rPr>
              <a:t>]</a:t>
            </a:r>
          </a:p>
          <a:p>
            <a:pPr marL="346075" indent="-346075"/>
            <a:r>
              <a:rPr lang="en-US" sz="2000" dirty="0"/>
              <a:t>(5)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Pusat dan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Daerah </a:t>
            </a:r>
            <a:r>
              <a:rPr lang="en-US" sz="2400" dirty="0" err="1">
                <a:highlight>
                  <a:srgbClr val="00FFFF"/>
                </a:highlight>
              </a:rPr>
              <a:t>wajib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mencantumkan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persyaratan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lingkungan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hidup</a:t>
            </a:r>
            <a:r>
              <a:rPr lang="en-US" sz="2400" dirty="0">
                <a:highlight>
                  <a:srgbClr val="00FFFF"/>
                </a:highlight>
              </a:rPr>
              <a:t> yang </a:t>
            </a:r>
            <a:r>
              <a:rPr lang="en-US" sz="2400" dirty="0" err="1">
                <a:highlight>
                  <a:srgbClr val="00FFFF"/>
                </a:highlight>
              </a:rPr>
              <a:t>harus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dipenuhi</a:t>
            </a:r>
            <a:r>
              <a:rPr lang="en-US" sz="2400" dirty="0">
                <a:highlight>
                  <a:srgbClr val="00FFFF"/>
                </a:highlight>
              </a:rPr>
              <a:t> dan </a:t>
            </a:r>
            <a:r>
              <a:rPr lang="en-US" sz="2400" dirty="0" err="1">
                <a:highlight>
                  <a:srgbClr val="00FFFF"/>
                </a:highlight>
              </a:rPr>
              <a:t>kewajiban</a:t>
            </a:r>
            <a:r>
              <a:rPr lang="en-US" sz="2400" dirty="0">
                <a:highlight>
                  <a:srgbClr val="00FFFF"/>
                </a:highlight>
              </a:rPr>
              <a:t> yang  </a:t>
            </a:r>
            <a:r>
              <a:rPr lang="en-US" sz="2400" dirty="0" err="1">
                <a:highlight>
                  <a:srgbClr val="00FFFF"/>
                </a:highlight>
              </a:rPr>
              <a:t>harus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dipatuhi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pengelola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limbah</a:t>
            </a:r>
            <a:r>
              <a:rPr lang="en-US" sz="2400" dirty="0">
                <a:highlight>
                  <a:srgbClr val="00FFFF"/>
                </a:highlight>
              </a:rPr>
              <a:t> B3 </a:t>
            </a:r>
            <a:r>
              <a:rPr lang="en-US" sz="2400" dirty="0" err="1">
                <a:highlight>
                  <a:srgbClr val="00FFFF"/>
                </a:highlight>
              </a:rPr>
              <a:t>dalam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Perizinan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Berusaha</a:t>
            </a:r>
            <a:r>
              <a:rPr lang="en-US" sz="2400" dirty="0">
                <a:highlight>
                  <a:srgbClr val="00FFFF"/>
                </a:highlight>
              </a:rPr>
              <a:t>, </a:t>
            </a:r>
            <a:r>
              <a:rPr lang="en-US" sz="2400" dirty="0" err="1">
                <a:highlight>
                  <a:srgbClr val="00FFFF"/>
                </a:highlight>
              </a:rPr>
              <a:t>atau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Persetujuan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Pusat </a:t>
            </a:r>
            <a:r>
              <a:rPr lang="en-US" sz="2400" dirty="0" err="1">
                <a:highlight>
                  <a:srgbClr val="00FFFF"/>
                </a:highlight>
              </a:rPr>
              <a:t>atau</a:t>
            </a:r>
            <a:r>
              <a:rPr lang="en-US" sz="2400" dirty="0">
                <a:highlight>
                  <a:srgbClr val="00FFFF"/>
                </a:highlight>
              </a:rPr>
              <a:t> </a:t>
            </a:r>
            <a:r>
              <a:rPr lang="en-US" sz="2400" dirty="0" err="1">
                <a:highlight>
                  <a:srgbClr val="00FFFF"/>
                </a:highlight>
              </a:rPr>
              <a:t>Pemerintah</a:t>
            </a:r>
            <a:r>
              <a:rPr lang="en-US" sz="2400" dirty="0">
                <a:highlight>
                  <a:srgbClr val="00FFFF"/>
                </a:highlight>
              </a:rPr>
              <a:t> Daerah</a:t>
            </a:r>
            <a:endParaRPr lang="en-US" sz="2000" dirty="0">
              <a:highlight>
                <a:srgbClr val="00FFFF"/>
              </a:highlight>
            </a:endParaRPr>
          </a:p>
          <a:p>
            <a:r>
              <a:rPr lang="en-US" sz="2000" dirty="0"/>
              <a:t>(6) Keputusan </a:t>
            </a:r>
            <a:r>
              <a:rPr lang="en-US" sz="2000" dirty="0" err="1"/>
              <a:t>pemberian</a:t>
            </a:r>
            <a:r>
              <a:rPr lang="en-US" sz="2000" dirty="0"/>
              <a:t> 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diumumkan</a:t>
            </a:r>
            <a:r>
              <a:rPr lang="en-US" sz="2000" dirty="0"/>
              <a:t>.</a:t>
            </a:r>
          </a:p>
          <a:p>
            <a:pPr marL="346075" indent="-346075"/>
            <a:r>
              <a:rPr lang="en-US" sz="2000" dirty="0"/>
              <a:t>(7)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 </a:t>
            </a:r>
            <a:r>
              <a:rPr lang="en-US" sz="2000" dirty="0" err="1"/>
              <a:t>limbah</a:t>
            </a:r>
            <a:r>
              <a:rPr lang="en-US" sz="2000" dirty="0"/>
              <a:t> B3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4285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UNDANG-UNDANG REPUBLIK INDONESIA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NOMOR 32 TAHUN 2009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PERLINDUNGAN DAN PENGELOLAAN LINGKUNGAN HIDUP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F8312-7A2B-5A44-B7A6-763D5CD97769}"/>
              </a:ext>
            </a:extLst>
          </p:cNvPr>
          <p:cNvSpPr txBox="1"/>
          <p:nvPr/>
        </p:nvSpPr>
        <p:spPr>
          <a:xfrm>
            <a:off x="7575082" y="158101"/>
            <a:ext cx="419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UNDANG-UNDANG REPUBLIK INDONESIA</a:t>
            </a:r>
          </a:p>
          <a:p>
            <a:pPr algn="ctr"/>
            <a:r>
              <a:rPr lang="en-US" b="1" dirty="0"/>
              <a:t>NOMOR 11 TAHUN 2020</a:t>
            </a:r>
          </a:p>
          <a:p>
            <a:pPr algn="ctr"/>
            <a:r>
              <a:rPr lang="en-US" b="1" dirty="0"/>
              <a:t>TENTANG CIPTA KERJA</a:t>
            </a:r>
          </a:p>
        </p:txBody>
      </p:sp>
    </p:spTree>
    <p:extLst>
      <p:ext uri="{BB962C8B-B14F-4D97-AF65-F5344CB8AC3E}">
        <p14:creationId xmlns:p14="http://schemas.microsoft.com/office/powerpoint/2010/main" val="2142656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5B4A5-BD43-1E46-823D-002A7EF1C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468632"/>
            <a:ext cx="5181600" cy="5000431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6 </a:t>
            </a:r>
          </a:p>
          <a:p>
            <a:pPr marL="0" indent="0">
              <a:buNone/>
            </a:pP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5 </a:t>
            </a:r>
            <a:r>
              <a:rPr lang="en-ID" dirty="0" err="1"/>
              <a:t>huruf</a:t>
            </a:r>
            <a:r>
              <a:rPr lang="en-ID" dirty="0"/>
              <a:t> a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persyaratan</a:t>
            </a:r>
            <a:r>
              <a:rPr lang="en-ID" dirty="0"/>
              <a:t>: </a:t>
            </a:r>
          </a:p>
          <a:p>
            <a:pPr marL="869950" indent="-514350">
              <a:buFont typeface="+mj-lt"/>
              <a:buAutoNum type="alphaLcParenR"/>
            </a:pP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B3; </a:t>
            </a:r>
          </a:p>
          <a:p>
            <a:pPr marL="869950" indent="-514350">
              <a:buFont typeface="+mj-lt"/>
              <a:buAutoNum type="alphaLcParenR"/>
            </a:pP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penanggulangan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darurat</a:t>
            </a:r>
            <a:r>
              <a:rPr lang="en-ID" dirty="0"/>
              <a:t>; dan </a:t>
            </a:r>
          </a:p>
          <a:p>
            <a:pPr marL="869950" indent="-514350">
              <a:buFont typeface="+mj-lt"/>
              <a:buAutoNum type="alphaLcParenR"/>
            </a:pP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B3.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E4526-D03C-9747-866B-0FB498782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8932"/>
            <a:ext cx="5181600" cy="514013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 err="1"/>
              <a:t>Pasal</a:t>
            </a:r>
            <a:r>
              <a:rPr lang="en-ID" sz="2000" dirty="0"/>
              <a:t> 7 </a:t>
            </a:r>
          </a:p>
          <a:p>
            <a:pPr marL="355600" indent="-355600">
              <a:buNone/>
            </a:pPr>
            <a:r>
              <a:rPr lang="en-ID" sz="1800" dirty="0"/>
              <a:t>(1)  </a:t>
            </a:r>
            <a:r>
              <a:rPr lang="en-ID" sz="2000" dirty="0" err="1"/>
              <a:t>Persyaratan</a:t>
            </a:r>
            <a:r>
              <a:rPr lang="en-ID" sz="2000" dirty="0"/>
              <a:t> </a:t>
            </a:r>
            <a:r>
              <a:rPr lang="en-ID" sz="2000" dirty="0" err="1"/>
              <a:t>lokasi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Pasal</a:t>
            </a:r>
            <a:r>
              <a:rPr lang="en-ID" sz="2000" dirty="0"/>
              <a:t> 6 </a:t>
            </a:r>
            <a:r>
              <a:rPr lang="en-ID" sz="2000" dirty="0" err="1"/>
              <a:t>huruf</a:t>
            </a:r>
            <a:r>
              <a:rPr lang="en-ID" sz="2000" dirty="0"/>
              <a:t> a </a:t>
            </a:r>
            <a:r>
              <a:rPr lang="en-ID" sz="2000" dirty="0" err="1"/>
              <a:t>meliputi</a:t>
            </a:r>
            <a:r>
              <a:rPr lang="en-ID" sz="20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bebas</a:t>
            </a:r>
            <a:r>
              <a:rPr lang="en-ID" sz="1800" dirty="0"/>
              <a:t> </a:t>
            </a:r>
            <a:r>
              <a:rPr lang="en-ID" sz="1800" dirty="0" err="1"/>
              <a:t>banjir</a:t>
            </a:r>
            <a:r>
              <a:rPr lang="en-ID" sz="1800" dirty="0"/>
              <a:t>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rawan</a:t>
            </a:r>
            <a:r>
              <a:rPr lang="en-ID" sz="1800" dirty="0"/>
              <a:t> </a:t>
            </a:r>
            <a:r>
              <a:rPr lang="en-ID" sz="1800" dirty="0" err="1"/>
              <a:t>bencana</a:t>
            </a:r>
            <a:r>
              <a:rPr lang="en-ID" sz="1800" dirty="0"/>
              <a:t> </a:t>
            </a:r>
            <a:r>
              <a:rPr lang="en-ID" sz="1800" dirty="0" err="1"/>
              <a:t>alam</a:t>
            </a:r>
            <a:r>
              <a:rPr lang="en-ID" sz="1800" dirty="0"/>
              <a:t>. </a:t>
            </a:r>
          </a:p>
          <a:p>
            <a:pPr marL="355600" indent="-355600">
              <a:buNone/>
            </a:pPr>
            <a:r>
              <a:rPr lang="en-ID" sz="1800" dirty="0"/>
              <a:t>(2)  </a:t>
            </a:r>
            <a:r>
              <a:rPr lang="en-ID" sz="2000" dirty="0" err="1"/>
              <a:t>Bencana</a:t>
            </a:r>
            <a:r>
              <a:rPr lang="en-ID" sz="2000" dirty="0"/>
              <a:t> </a:t>
            </a:r>
            <a:r>
              <a:rPr lang="en-ID" sz="2000" dirty="0" err="1"/>
              <a:t>alam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 </a:t>
            </a:r>
            <a:r>
              <a:rPr lang="en-ID" sz="2000" dirty="0" err="1"/>
              <a:t>huruf</a:t>
            </a:r>
            <a:r>
              <a:rPr lang="en-ID" sz="2000" dirty="0"/>
              <a:t> b </a:t>
            </a:r>
            <a:r>
              <a:rPr lang="en-ID" sz="2000" dirty="0" err="1"/>
              <a:t>meliputi</a:t>
            </a:r>
            <a:r>
              <a:rPr lang="en-ID" sz="2000" dirty="0"/>
              <a:t>: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 err="1"/>
              <a:t>longsoran</a:t>
            </a:r>
            <a:r>
              <a:rPr lang="en-ID" sz="1800" dirty="0"/>
              <a:t>;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 err="1"/>
              <a:t>bahaya</a:t>
            </a:r>
            <a:r>
              <a:rPr lang="en-ID" sz="1800" dirty="0"/>
              <a:t> </a:t>
            </a:r>
            <a:r>
              <a:rPr lang="en-ID" sz="1800" dirty="0" err="1"/>
              <a:t>gunung</a:t>
            </a:r>
            <a:r>
              <a:rPr lang="en-ID" sz="1800" dirty="0"/>
              <a:t> </a:t>
            </a:r>
            <a:r>
              <a:rPr lang="en-ID" sz="1800" dirty="0" err="1"/>
              <a:t>api</a:t>
            </a:r>
            <a:r>
              <a:rPr lang="en-ID" sz="1800" dirty="0"/>
              <a:t>;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 err="1"/>
              <a:t>gempa</a:t>
            </a:r>
            <a:r>
              <a:rPr lang="en-ID" sz="1800" dirty="0"/>
              <a:t> </a:t>
            </a:r>
            <a:r>
              <a:rPr lang="en-ID" sz="1800" dirty="0" err="1"/>
              <a:t>bumi</a:t>
            </a:r>
            <a:r>
              <a:rPr lang="en-ID" sz="1800" dirty="0"/>
              <a:t>;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 err="1"/>
              <a:t>sesar</a:t>
            </a:r>
            <a:r>
              <a:rPr lang="en-ID" sz="1800" dirty="0"/>
              <a:t>;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/>
              <a:t>sink hole;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 err="1"/>
              <a:t>amblesan</a:t>
            </a:r>
            <a:r>
              <a:rPr lang="en-ID" sz="1800" dirty="0"/>
              <a:t> (land subsidence);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/>
              <a:t>tsunami; dan/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</a:p>
          <a:p>
            <a:pPr marL="800100" lvl="1" indent="-266700">
              <a:buFont typeface="+mj-lt"/>
              <a:buAutoNum type="alphaLcParenR"/>
            </a:pPr>
            <a:r>
              <a:rPr lang="en-ID" sz="1800" dirty="0"/>
              <a:t>mud volcano.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B168C-EEF0-6647-AAE2-5EF7C648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852"/>
            <a:ext cx="10515600" cy="7060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D" sz="2000" dirty="0">
                <a:solidFill>
                  <a:schemeClr val="tx1"/>
                </a:solidFill>
              </a:rPr>
              <a:t>PERATURAN MENTERI LINGKUNGAN HIDUP DAN KEHUTANAN REPUBLIK INDONESIA NOMOR P.12/MENLHK/SETJEN/PLB.3/5/2020 TENTANG PENYIMPANAN LIMBAH BAHAN BERBAHAYA DAN BERACUN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7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77632-9711-484C-B6F8-9BB31E998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82640"/>
            <a:ext cx="5181600" cy="519432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355600" indent="-355600">
              <a:buNone/>
            </a:pPr>
            <a:r>
              <a:rPr lang="en-ID" sz="2000" dirty="0"/>
              <a:t>(3)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lokasi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bebas</a:t>
            </a:r>
            <a:r>
              <a:rPr lang="en-ID" sz="2000" dirty="0"/>
              <a:t> </a:t>
            </a:r>
            <a:r>
              <a:rPr lang="en-ID" sz="2000" dirty="0" err="1"/>
              <a:t>banjir</a:t>
            </a:r>
            <a:r>
              <a:rPr lang="en-ID" sz="2000" dirty="0"/>
              <a:t> dan </a:t>
            </a:r>
            <a:r>
              <a:rPr lang="en-ID" sz="2000" dirty="0" err="1"/>
              <a:t>rawan</a:t>
            </a:r>
            <a:r>
              <a:rPr lang="en-ID" sz="2000" dirty="0"/>
              <a:t> </a:t>
            </a:r>
            <a:r>
              <a:rPr lang="en-ID" sz="2000" dirty="0" err="1"/>
              <a:t>bencana</a:t>
            </a:r>
            <a:r>
              <a:rPr lang="en-ID" sz="2000" dirty="0"/>
              <a:t> </a:t>
            </a:r>
            <a:r>
              <a:rPr lang="en-ID" sz="2000" dirty="0" err="1"/>
              <a:t>alam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(1), </a:t>
            </a:r>
            <a:r>
              <a:rPr lang="en-ID" sz="2000" dirty="0" err="1"/>
              <a:t>lokasi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direkayasa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teknologi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perlindungan</a:t>
            </a:r>
            <a:r>
              <a:rPr lang="en-ID" sz="2000" dirty="0"/>
              <a:t> dan </a:t>
            </a:r>
            <a:r>
              <a:rPr lang="en-ID" sz="2000" dirty="0" err="1"/>
              <a:t>pengelolaan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. </a:t>
            </a:r>
          </a:p>
          <a:p>
            <a:pPr marL="304800" indent="-304800">
              <a:buNone/>
            </a:pPr>
            <a:r>
              <a:rPr lang="en-ID" sz="1800" dirty="0"/>
              <a:t>(4)  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persyaratan</a:t>
            </a:r>
            <a:r>
              <a:rPr lang="en-ID" sz="2000" dirty="0"/>
              <a:t> </a:t>
            </a:r>
            <a:r>
              <a:rPr lang="en-ID" sz="2000" dirty="0" err="1"/>
              <a:t>lokasi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berupa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</a:t>
            </a:r>
            <a:r>
              <a:rPr lang="en-ID" sz="2000" dirty="0" err="1"/>
              <a:t>tumpukan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(waste pile)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permeabilitas</a:t>
            </a:r>
            <a:r>
              <a:rPr lang="en-ID" sz="1800" dirty="0"/>
              <a:t> </a:t>
            </a:r>
            <a:r>
              <a:rPr lang="en-ID" sz="1800" dirty="0" err="1"/>
              <a:t>tanah</a:t>
            </a:r>
            <a:r>
              <a:rPr lang="en-ID" sz="1800" dirty="0"/>
              <a:t> paling </a:t>
            </a:r>
            <a:r>
              <a:rPr lang="en-ID" sz="1800" dirty="0" err="1"/>
              <a:t>besar</a:t>
            </a:r>
            <a:r>
              <a:rPr lang="en-ID" sz="1800" dirty="0"/>
              <a:t> 10</a:t>
            </a:r>
            <a:r>
              <a:rPr lang="en-ID" sz="1050" dirty="0"/>
              <a:t>-5 </a:t>
            </a:r>
            <a:r>
              <a:rPr lang="en-ID" sz="1800" dirty="0"/>
              <a:t>cm/</a:t>
            </a:r>
            <a:r>
              <a:rPr lang="en-ID" sz="1800" dirty="0" err="1"/>
              <a:t>detik</a:t>
            </a:r>
            <a:r>
              <a:rPr lang="en-ID" sz="1800" dirty="0"/>
              <a:t> (</a:t>
            </a:r>
            <a:r>
              <a:rPr lang="en-ID" sz="1800" dirty="0" err="1"/>
              <a:t>sepuluh</a:t>
            </a:r>
            <a:r>
              <a:rPr lang="en-ID" sz="1800" dirty="0"/>
              <a:t> </a:t>
            </a:r>
            <a:r>
              <a:rPr lang="en-ID" sz="1800" dirty="0" err="1"/>
              <a:t>pangkat</a:t>
            </a:r>
            <a:r>
              <a:rPr lang="en-ID" sz="1800" dirty="0"/>
              <a:t> minus lima </a:t>
            </a:r>
            <a:r>
              <a:rPr lang="en-ID" sz="1800" dirty="0" err="1"/>
              <a:t>sentimeter</a:t>
            </a:r>
            <a:r>
              <a:rPr lang="en-ID" sz="1800" dirty="0"/>
              <a:t> per </a:t>
            </a:r>
            <a:r>
              <a:rPr lang="en-ID" sz="1800" dirty="0" err="1"/>
              <a:t>detik</a:t>
            </a:r>
            <a:r>
              <a:rPr lang="en-ID" sz="1800" dirty="0"/>
              <a:t>);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lapisan</a:t>
            </a:r>
            <a:r>
              <a:rPr lang="en-ID" sz="1800" dirty="0"/>
              <a:t> </a:t>
            </a:r>
            <a:r>
              <a:rPr lang="en-ID" sz="1800" dirty="0" err="1"/>
              <a:t>tanah</a:t>
            </a:r>
            <a:r>
              <a:rPr lang="en-ID" sz="1800" dirty="0"/>
              <a:t> yang </a:t>
            </a:r>
            <a:r>
              <a:rPr lang="en-ID" sz="1800" dirty="0" err="1"/>
              <a:t>telah</a:t>
            </a:r>
            <a:r>
              <a:rPr lang="en-ID" sz="1800" dirty="0"/>
              <a:t> </a:t>
            </a:r>
            <a:r>
              <a:rPr lang="en-ID" sz="1800" dirty="0" err="1"/>
              <a:t>direkayasa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perkembangan</a:t>
            </a:r>
            <a:r>
              <a:rPr lang="en-ID" sz="1800" dirty="0"/>
              <a:t> </a:t>
            </a:r>
            <a:r>
              <a:rPr lang="en-ID" sz="1800" dirty="0" err="1"/>
              <a:t>ilmu</a:t>
            </a:r>
            <a:r>
              <a:rPr lang="en-ID" sz="1800" dirty="0"/>
              <a:t> </a:t>
            </a:r>
            <a:r>
              <a:rPr lang="en-ID" sz="1800" dirty="0" err="1"/>
              <a:t>pengetahuan</a:t>
            </a:r>
            <a:r>
              <a:rPr lang="en-ID" sz="1800" dirty="0"/>
              <a:t> dan </a:t>
            </a:r>
            <a:r>
              <a:rPr lang="en-ID" sz="1800" dirty="0" err="1"/>
              <a:t>teknologi</a:t>
            </a:r>
            <a:r>
              <a:rPr lang="en-ID" sz="1800" dirty="0"/>
              <a:t>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6667-BBAF-5D45-81D4-50BE27FA9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31838"/>
            <a:ext cx="5181600" cy="56451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93700" indent="-393700">
              <a:buNone/>
            </a:pPr>
            <a:r>
              <a:rPr lang="en-ID" sz="2000" dirty="0"/>
              <a:t>(5)  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persyaratan</a:t>
            </a:r>
            <a:r>
              <a:rPr lang="en-ID" sz="2000" dirty="0"/>
              <a:t> </a:t>
            </a:r>
            <a:r>
              <a:rPr lang="en-ID" sz="2000" dirty="0" err="1"/>
              <a:t>lokasi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berupa</a:t>
            </a:r>
            <a:r>
              <a:rPr lang="en-ID" sz="2000" dirty="0"/>
              <a:t> waste impoundment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: </a:t>
            </a:r>
          </a:p>
          <a:p>
            <a:pPr marL="838200" indent="-355600">
              <a:buFont typeface="+mj-lt"/>
              <a:buAutoNum type="alphaLcParenR"/>
            </a:pPr>
            <a:r>
              <a:rPr lang="en-ID" sz="2000" dirty="0" err="1"/>
              <a:t>permeabilitas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paling </a:t>
            </a:r>
            <a:r>
              <a:rPr lang="en-ID" sz="2000" dirty="0" err="1"/>
              <a:t>besar</a:t>
            </a:r>
            <a:r>
              <a:rPr lang="en-ID" sz="2000" dirty="0"/>
              <a:t> 10-5 cm/</a:t>
            </a:r>
            <a:r>
              <a:rPr lang="en-ID" sz="2000" dirty="0" err="1"/>
              <a:t>detik</a:t>
            </a:r>
            <a:r>
              <a:rPr lang="en-ID" sz="2000" dirty="0"/>
              <a:t> (</a:t>
            </a:r>
            <a:r>
              <a:rPr lang="en-ID" sz="2000" dirty="0" err="1"/>
              <a:t>sepuluh</a:t>
            </a:r>
            <a:r>
              <a:rPr lang="en-ID" sz="2000" dirty="0"/>
              <a:t> </a:t>
            </a:r>
            <a:r>
              <a:rPr lang="en-ID" sz="2000" dirty="0" err="1"/>
              <a:t>pangkat</a:t>
            </a:r>
            <a:r>
              <a:rPr lang="en-ID" sz="2000" dirty="0"/>
              <a:t> minus lima </a:t>
            </a:r>
            <a:r>
              <a:rPr lang="en-ID" sz="2000" dirty="0" err="1"/>
              <a:t>sentimeter</a:t>
            </a:r>
            <a:r>
              <a:rPr lang="en-ID" sz="2000" dirty="0"/>
              <a:t> per </a:t>
            </a:r>
            <a:r>
              <a:rPr lang="en-ID" sz="2000" dirty="0" err="1"/>
              <a:t>detik</a:t>
            </a:r>
            <a:r>
              <a:rPr lang="en-ID" sz="2000" dirty="0"/>
              <a:t>); dan </a:t>
            </a:r>
          </a:p>
          <a:p>
            <a:pPr marL="838200" indent="-355600">
              <a:buFont typeface="+mj-lt"/>
              <a:buAutoNum type="alphaLcParenR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lapisan</a:t>
            </a:r>
            <a:r>
              <a:rPr lang="en-ID" sz="2000" dirty="0"/>
              <a:t> </a:t>
            </a:r>
            <a:r>
              <a:rPr lang="en-ID" sz="2000" dirty="0" err="1"/>
              <a:t>kedap</a:t>
            </a:r>
            <a:r>
              <a:rPr lang="en-ID" sz="2000" dirty="0"/>
              <a:t> di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tanah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permeabilitas</a:t>
            </a:r>
            <a:r>
              <a:rPr lang="en-ID" sz="2000" dirty="0"/>
              <a:t> paling </a:t>
            </a:r>
            <a:r>
              <a:rPr lang="en-ID" sz="2000" dirty="0" err="1"/>
              <a:t>besar</a:t>
            </a:r>
            <a:r>
              <a:rPr lang="en-ID" sz="2000" dirty="0"/>
              <a:t> 10-7 cm/</a:t>
            </a:r>
            <a:r>
              <a:rPr lang="en-ID" sz="2000" dirty="0" err="1"/>
              <a:t>detik</a:t>
            </a:r>
            <a:r>
              <a:rPr lang="en-ID" sz="2000" dirty="0"/>
              <a:t> (</a:t>
            </a:r>
            <a:r>
              <a:rPr lang="en-ID" sz="2000" dirty="0" err="1"/>
              <a:t>sepuluh</a:t>
            </a:r>
            <a:r>
              <a:rPr lang="en-ID" sz="2000" dirty="0"/>
              <a:t> </a:t>
            </a:r>
            <a:r>
              <a:rPr lang="en-ID" sz="2000" dirty="0" err="1"/>
              <a:t>pangkat</a:t>
            </a:r>
            <a:r>
              <a:rPr lang="en-ID" sz="2000" dirty="0"/>
              <a:t> minus </a:t>
            </a:r>
            <a:r>
              <a:rPr lang="en-ID" sz="2000" dirty="0" err="1"/>
              <a:t>tujuh</a:t>
            </a:r>
            <a:r>
              <a:rPr lang="en-ID" sz="2000" dirty="0"/>
              <a:t> </a:t>
            </a:r>
            <a:r>
              <a:rPr lang="en-ID" sz="2000" dirty="0" err="1"/>
              <a:t>sentimeter</a:t>
            </a:r>
            <a:r>
              <a:rPr lang="en-ID" sz="2000" dirty="0"/>
              <a:t> per </a:t>
            </a:r>
            <a:r>
              <a:rPr lang="en-ID" sz="2000" dirty="0" err="1"/>
              <a:t>detik</a:t>
            </a:r>
            <a:r>
              <a:rPr lang="en-ID" sz="2000" dirty="0"/>
              <a:t>) </a:t>
            </a:r>
            <a:r>
              <a:rPr lang="en-ID" sz="2000" dirty="0" err="1"/>
              <a:t>berupa</a:t>
            </a:r>
            <a:r>
              <a:rPr lang="en-ID" sz="2000" dirty="0"/>
              <a:t> high density polyethylene (HDPE)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lapisan</a:t>
            </a:r>
            <a:r>
              <a:rPr lang="en-ID" sz="2000" dirty="0"/>
              <a:t> </a:t>
            </a:r>
            <a:r>
              <a:rPr lang="en-ID" sz="2000" dirty="0" err="1"/>
              <a:t>konstruksi</a:t>
            </a:r>
            <a:r>
              <a:rPr lang="en-ID" sz="2000" dirty="0"/>
              <a:t> </a:t>
            </a:r>
            <a:r>
              <a:rPr lang="en-ID" sz="2000" dirty="0" err="1"/>
              <a:t>beton</a:t>
            </a:r>
            <a:r>
              <a:rPr lang="en-ID" sz="2000" dirty="0"/>
              <a:t>. </a:t>
            </a:r>
          </a:p>
          <a:p>
            <a:pPr marL="355600" indent="-355600">
              <a:buNone/>
            </a:pPr>
            <a:r>
              <a:rPr lang="en-ID" sz="2000" dirty="0"/>
              <a:t>(6) Lokasi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berada</a:t>
            </a:r>
            <a:r>
              <a:rPr lang="en-ID" sz="2000" dirty="0"/>
              <a:t>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penguasaan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Orang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Pengumpul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Pemanfaat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Pengolah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Penimbun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6B5EC9-F6D1-E945-B292-5795AD65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069"/>
            <a:ext cx="10515600" cy="791571"/>
          </a:xfrm>
        </p:spPr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Lokasi </a:t>
            </a:r>
            <a:r>
              <a:rPr lang="en-US" dirty="0" err="1"/>
              <a:t>Penyimpanan</a:t>
            </a:r>
            <a:r>
              <a:rPr lang="en-US" dirty="0"/>
              <a:t> LB3 (</a:t>
            </a:r>
            <a:r>
              <a:rPr lang="en-US" i="1" dirty="0" err="1"/>
              <a:t>lanjutan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6563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99AF46-C936-5B47-B833-A212AB3210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2400" dirty="0" err="1"/>
              <a:t>Pasal</a:t>
            </a:r>
            <a:r>
              <a:rPr lang="en-ID" sz="2400" dirty="0"/>
              <a:t> 8</a:t>
            </a:r>
            <a:br>
              <a:rPr lang="en-ID" sz="2400" dirty="0"/>
            </a:br>
            <a:r>
              <a:rPr lang="en-ID" sz="2400" dirty="0" err="1"/>
              <a:t>Peralatan</a:t>
            </a:r>
            <a:r>
              <a:rPr lang="en-ID" sz="2400" dirty="0"/>
              <a:t> </a:t>
            </a:r>
            <a:r>
              <a:rPr lang="en-ID" sz="2400" dirty="0" err="1"/>
              <a:t>penanggulangan</a:t>
            </a:r>
            <a:r>
              <a:rPr lang="en-ID" sz="2400" dirty="0"/>
              <a:t> </a:t>
            </a:r>
            <a:r>
              <a:rPr lang="en-ID" sz="2400" dirty="0" err="1"/>
              <a:t>keadaan</a:t>
            </a:r>
            <a:r>
              <a:rPr lang="en-ID" sz="2400" dirty="0"/>
              <a:t> </a:t>
            </a:r>
            <a:r>
              <a:rPr lang="en-ID" sz="2400" dirty="0" err="1"/>
              <a:t>darurat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Pasal</a:t>
            </a:r>
            <a:r>
              <a:rPr lang="en-ID" sz="2400" dirty="0"/>
              <a:t> 6 </a:t>
            </a:r>
            <a:r>
              <a:rPr lang="en-ID" sz="2400" dirty="0" err="1"/>
              <a:t>huruf</a:t>
            </a:r>
            <a:r>
              <a:rPr lang="en-ID" sz="2400" dirty="0"/>
              <a:t> b </a:t>
            </a:r>
            <a:r>
              <a:rPr lang="en-ID" sz="2400" dirty="0" err="1"/>
              <a:t>dilengkapi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: </a:t>
            </a:r>
          </a:p>
          <a:p>
            <a:pPr marL="457200" indent="-457200">
              <a:buFont typeface="+mj-lt"/>
              <a:buAutoNum type="alphaLcParenR"/>
            </a:pP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pendeteksi</a:t>
            </a:r>
            <a:r>
              <a:rPr lang="en-ID" sz="2400" dirty="0"/>
              <a:t> dan </a:t>
            </a:r>
            <a:r>
              <a:rPr lang="en-ID" sz="2400" dirty="0" err="1"/>
              <a:t>peralatan</a:t>
            </a:r>
            <a:r>
              <a:rPr lang="en-ID" sz="2400" dirty="0"/>
              <a:t> </a:t>
            </a:r>
            <a:r>
              <a:rPr lang="en-ID" sz="2400" dirty="0" err="1"/>
              <a:t>pemadam</a:t>
            </a:r>
            <a:r>
              <a:rPr lang="en-ID" sz="2400" dirty="0"/>
              <a:t> </a:t>
            </a:r>
            <a:r>
              <a:rPr lang="en-ID" sz="2400" dirty="0" err="1"/>
              <a:t>kebakaran</a:t>
            </a:r>
            <a:r>
              <a:rPr lang="en-ID" sz="2400" dirty="0"/>
              <a:t>; dan/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ID" sz="2400" dirty="0" err="1"/>
              <a:t>alat</a:t>
            </a:r>
            <a:r>
              <a:rPr lang="en-ID" sz="2400" dirty="0"/>
              <a:t> </a:t>
            </a:r>
            <a:r>
              <a:rPr lang="en-ID" sz="2400" dirty="0" err="1"/>
              <a:t>penanggulangan</a:t>
            </a:r>
            <a:r>
              <a:rPr lang="en-ID" sz="2400" dirty="0"/>
              <a:t> </a:t>
            </a:r>
            <a:r>
              <a:rPr lang="en-ID" sz="2400" dirty="0" err="1"/>
              <a:t>keadaan</a:t>
            </a:r>
            <a:r>
              <a:rPr lang="en-ID" sz="2400" dirty="0"/>
              <a:t> </a:t>
            </a:r>
            <a:r>
              <a:rPr lang="en-ID" sz="2400" dirty="0" err="1"/>
              <a:t>darurat</a:t>
            </a:r>
            <a:r>
              <a:rPr lang="en-ID" sz="2400" dirty="0"/>
              <a:t> lain yang </a:t>
            </a:r>
            <a:r>
              <a:rPr lang="en-ID" sz="2400" dirty="0" err="1"/>
              <a:t>sesuai</a:t>
            </a:r>
            <a:r>
              <a:rPr lang="en-ID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1B22-6AEE-F74B-942B-C1C48146D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82639"/>
            <a:ext cx="5181600" cy="5194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000" dirty="0" err="1"/>
              <a:t>Pasal</a:t>
            </a:r>
            <a:r>
              <a:rPr lang="en-ID" sz="2000" dirty="0"/>
              <a:t> 9 </a:t>
            </a:r>
          </a:p>
          <a:p>
            <a:pPr marL="0" indent="0">
              <a:buNone/>
            </a:pP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Pasal</a:t>
            </a:r>
            <a:r>
              <a:rPr lang="en-ID" sz="2000" dirty="0"/>
              <a:t> 6 </a:t>
            </a:r>
            <a:r>
              <a:rPr lang="en-ID" sz="2000" dirty="0" err="1"/>
              <a:t>huruf</a:t>
            </a:r>
            <a:r>
              <a:rPr lang="en-ID" sz="2000" dirty="0"/>
              <a:t> c </a:t>
            </a:r>
            <a:r>
              <a:rPr lang="en-ID" sz="2000" dirty="0" err="1"/>
              <a:t>berupa</a:t>
            </a:r>
            <a:r>
              <a:rPr lang="en-ID" sz="2000" dirty="0"/>
              <a:t>:</a:t>
            </a:r>
          </a:p>
          <a:p>
            <a:pPr marL="660400" indent="-444500">
              <a:buFont typeface="+mj-lt"/>
              <a:buAutoNum type="alphaLcParenR"/>
            </a:pPr>
            <a:r>
              <a:rPr lang="en-ID" sz="2000" dirty="0" err="1"/>
              <a:t>bangunan</a:t>
            </a:r>
            <a:r>
              <a:rPr lang="en-ID" sz="2000" dirty="0"/>
              <a:t>; </a:t>
            </a:r>
          </a:p>
          <a:p>
            <a:pPr marL="660400" indent="-444500">
              <a:buFont typeface="+mj-lt"/>
              <a:buAutoNum type="alphaLcParenR"/>
            </a:pPr>
            <a:r>
              <a:rPr lang="en-ID" sz="2000" dirty="0" err="1"/>
              <a:t>tangki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kontainer</a:t>
            </a:r>
            <a:r>
              <a:rPr lang="en-ID" sz="2000" dirty="0"/>
              <a:t>; </a:t>
            </a:r>
          </a:p>
          <a:p>
            <a:pPr marL="660400" indent="-444500">
              <a:buFont typeface="+mj-lt"/>
              <a:buAutoNum type="alphaLcParenR"/>
            </a:pPr>
            <a:r>
              <a:rPr lang="en-ID" sz="2000" dirty="0"/>
              <a:t>silo; </a:t>
            </a:r>
          </a:p>
          <a:p>
            <a:pPr marL="660400" indent="-444500">
              <a:buFont typeface="+mj-lt"/>
              <a:buAutoNum type="alphaLcParenR"/>
            </a:pPr>
            <a:r>
              <a:rPr lang="en-ID" sz="2000" dirty="0" err="1"/>
              <a:t>tempat</a:t>
            </a:r>
            <a:r>
              <a:rPr lang="en-ID" sz="2000" dirty="0"/>
              <a:t> </a:t>
            </a:r>
            <a:r>
              <a:rPr lang="en-ID" sz="2000" dirty="0" err="1"/>
              <a:t>tumpukan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(waste pile);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</a:p>
          <a:p>
            <a:pPr marL="660400" indent="-444500">
              <a:buFont typeface="+mj-lt"/>
              <a:buAutoNum type="alphaLcParenR"/>
            </a:pPr>
            <a:r>
              <a:rPr lang="en-ID" sz="2000" dirty="0"/>
              <a:t>waste impoundment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sz="1800" b="1" dirty="0" err="1">
                <a:solidFill>
                  <a:srgbClr val="FF0000"/>
                </a:solidFill>
              </a:rPr>
              <a:t>Pasal</a:t>
            </a:r>
            <a:r>
              <a:rPr lang="en-ID" sz="1800" b="1" dirty="0">
                <a:solidFill>
                  <a:srgbClr val="FF0000"/>
                </a:solidFill>
              </a:rPr>
              <a:t> 10 </a:t>
            </a:r>
          </a:p>
          <a:p>
            <a:pPr marL="355600" indent="-355600">
              <a:buNone/>
            </a:pPr>
            <a:r>
              <a:rPr lang="en-ID" sz="1800" b="1" dirty="0">
                <a:solidFill>
                  <a:srgbClr val="FF0000"/>
                </a:solidFill>
              </a:rPr>
              <a:t>(1)  </a:t>
            </a:r>
            <a:r>
              <a:rPr lang="en-ID" sz="1800" b="1" dirty="0" err="1">
                <a:solidFill>
                  <a:srgbClr val="FF0000"/>
                </a:solidFill>
              </a:rPr>
              <a:t>Fasilitas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Penyimpanan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Limbah</a:t>
            </a:r>
            <a:r>
              <a:rPr lang="en-ID" sz="1800" b="1" dirty="0">
                <a:solidFill>
                  <a:srgbClr val="FF0000"/>
                </a:solidFill>
              </a:rPr>
              <a:t> B3 </a:t>
            </a:r>
            <a:r>
              <a:rPr lang="en-ID" sz="1800" b="1" dirty="0" err="1">
                <a:solidFill>
                  <a:srgbClr val="FF0000"/>
                </a:solidFill>
              </a:rPr>
              <a:t>sebagaimana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dimaksud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dalam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Pasal</a:t>
            </a:r>
            <a:r>
              <a:rPr lang="en-ID" sz="1800" b="1" dirty="0">
                <a:solidFill>
                  <a:srgbClr val="FF0000"/>
                </a:solidFill>
              </a:rPr>
              <a:t> 9 </a:t>
            </a:r>
            <a:r>
              <a:rPr lang="en-ID" sz="1800" b="1" dirty="0" err="1">
                <a:solidFill>
                  <a:srgbClr val="FF0000"/>
                </a:solidFill>
              </a:rPr>
              <a:t>wajib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dilengkapi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dengan</a:t>
            </a:r>
            <a:r>
              <a:rPr lang="en-ID" sz="1800" b="1" dirty="0">
                <a:solidFill>
                  <a:srgbClr val="FF0000"/>
                </a:solidFill>
              </a:rPr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b="1" dirty="0" err="1">
                <a:solidFill>
                  <a:srgbClr val="FF0000"/>
                </a:solidFill>
              </a:rPr>
              <a:t>fasilitas</a:t>
            </a:r>
            <a:r>
              <a:rPr lang="en-ID" sz="1600" b="1" dirty="0">
                <a:solidFill>
                  <a:srgbClr val="FF0000"/>
                </a:solidFill>
              </a:rPr>
              <a:t> </a:t>
            </a:r>
            <a:r>
              <a:rPr lang="en-ID" sz="1600" b="1" dirty="0" err="1">
                <a:solidFill>
                  <a:srgbClr val="FF0000"/>
                </a:solidFill>
              </a:rPr>
              <a:t>pertolongan</a:t>
            </a:r>
            <a:r>
              <a:rPr lang="en-ID" sz="1600" b="1" dirty="0">
                <a:solidFill>
                  <a:srgbClr val="FF0000"/>
                </a:solidFill>
              </a:rPr>
              <a:t> </a:t>
            </a:r>
            <a:r>
              <a:rPr lang="en-ID" sz="1600" b="1" dirty="0" err="1">
                <a:solidFill>
                  <a:srgbClr val="FF0000"/>
                </a:solidFill>
              </a:rPr>
              <a:t>pertama</a:t>
            </a:r>
            <a:r>
              <a:rPr lang="en-ID" sz="1600" b="1" dirty="0">
                <a:solidFill>
                  <a:srgbClr val="FF0000"/>
                </a:solidFill>
              </a:rPr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b="1" dirty="0" err="1">
                <a:solidFill>
                  <a:srgbClr val="FF0000"/>
                </a:solidFill>
              </a:rPr>
              <a:t>peralatan</a:t>
            </a:r>
            <a:r>
              <a:rPr lang="en-ID" sz="1600" b="1" dirty="0">
                <a:solidFill>
                  <a:srgbClr val="FF0000"/>
                </a:solidFill>
              </a:rPr>
              <a:t> </a:t>
            </a:r>
            <a:r>
              <a:rPr lang="en-ID" sz="1600" b="1" dirty="0" err="1">
                <a:solidFill>
                  <a:srgbClr val="FF0000"/>
                </a:solidFill>
              </a:rPr>
              <a:t>penanganan</a:t>
            </a:r>
            <a:r>
              <a:rPr lang="en-ID" sz="1600" b="1" dirty="0">
                <a:solidFill>
                  <a:srgbClr val="FF0000"/>
                </a:solidFill>
              </a:rPr>
              <a:t> </a:t>
            </a:r>
            <a:r>
              <a:rPr lang="en-ID" sz="1600" b="1" dirty="0" err="1">
                <a:solidFill>
                  <a:srgbClr val="FF0000"/>
                </a:solidFill>
              </a:rPr>
              <a:t>tumpahan</a:t>
            </a:r>
            <a:r>
              <a:rPr lang="en-ID" sz="1600" b="1" dirty="0">
                <a:solidFill>
                  <a:srgbClr val="FF0000"/>
                </a:solidFill>
              </a:rPr>
              <a:t>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b="1" dirty="0" err="1">
                <a:solidFill>
                  <a:srgbClr val="FF0000"/>
                </a:solidFill>
              </a:rPr>
              <a:t>bongkar</a:t>
            </a:r>
            <a:r>
              <a:rPr lang="en-ID" sz="1600" b="1" dirty="0">
                <a:solidFill>
                  <a:srgbClr val="FF0000"/>
                </a:solidFill>
              </a:rPr>
              <a:t> </a:t>
            </a:r>
            <a:r>
              <a:rPr lang="en-ID" sz="1600" b="1" dirty="0" err="1">
                <a:solidFill>
                  <a:srgbClr val="FF0000"/>
                </a:solidFill>
              </a:rPr>
              <a:t>muat</a:t>
            </a:r>
            <a:r>
              <a:rPr lang="en-ID" sz="1600" b="1" dirty="0">
                <a:solidFill>
                  <a:srgbClr val="FF0000"/>
                </a:solidFill>
              </a:rPr>
              <a:t>. </a:t>
            </a:r>
            <a:endParaRPr lang="en-ID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51E71-9644-D84D-B20D-6A2D7C6A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2000" dirty="0"/>
              <a:t>PERATURAN MENTERI LINGKUNGAN HIDUP DAN KEHUTANAN REPUBLIK INDONESIA NOMOR P.12/MENLHK/SETJEN/PLB.3/5/2020 TENTANG PENYIMPANAN LIMBAH BAHAN BERBAHAYA DAN BERACUN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163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694AE-AD1E-4447-8031-A9A10A6E51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58" y="1346201"/>
            <a:ext cx="5753042" cy="423977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8C5C94-7F4D-F145-BD4D-1F6FF28FDA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511301"/>
            <a:ext cx="5961857" cy="38295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6054C9-54CE-9844-B40B-745ECCB9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Rancang</a:t>
            </a:r>
            <a:r>
              <a:rPr lang="en-US" dirty="0"/>
              <a:t>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LB3 (1)</a:t>
            </a:r>
          </a:p>
        </p:txBody>
      </p:sp>
    </p:spTree>
    <p:extLst>
      <p:ext uri="{BB962C8B-B14F-4D97-AF65-F5344CB8AC3E}">
        <p14:creationId xmlns:p14="http://schemas.microsoft.com/office/powerpoint/2010/main" val="4076897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"/>
            <a:ext cx="5105400" cy="45719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800" dirty="0"/>
              <a:t>TEMPAT PENYIMPANAN SEMENTARA LIMBAH B3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026" name="Picture 2" descr="P6190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2045498"/>
            <a:ext cx="5965361" cy="351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 rot="6973602">
            <a:off x="9033659" y="4909695"/>
            <a:ext cx="1275308" cy="2066835"/>
          </a:xfrm>
          <a:prstGeom prst="wedgeEllipseCallout">
            <a:avLst>
              <a:gd name="adj1" fmla="val -26512"/>
              <a:gd name="adj2" fmla="val 1506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3.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nama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rot="6973602">
            <a:off x="1628803" y="5039505"/>
            <a:ext cx="1586148" cy="1693402"/>
          </a:xfrm>
          <a:prstGeom prst="wedgeEllipseCallout">
            <a:avLst>
              <a:gd name="adj1" fmla="val -171524"/>
              <a:gd name="adj2" fmla="val -323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4.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LB3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648200" y="685800"/>
            <a:ext cx="3733800" cy="1146048"/>
          </a:xfrm>
          <a:prstGeom prst="wedgeRectCallout">
            <a:avLst>
              <a:gd name="adj1" fmla="val -6764"/>
              <a:gd name="adj2" fmla="val 112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endParaRPr lang="en-US" dirty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Terlindung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hujan&amp;sinar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matahari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Bangunan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ventilasi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3529" y="685800"/>
            <a:ext cx="1822743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CONTOH:</a:t>
            </a:r>
          </a:p>
          <a:p>
            <a:r>
              <a:rPr lang="en-US" sz="2000" dirty="0"/>
              <a:t>TAMPAK DEPAN</a:t>
            </a:r>
          </a:p>
        </p:txBody>
      </p:sp>
    </p:spTree>
    <p:extLst>
      <p:ext uri="{BB962C8B-B14F-4D97-AF65-F5344CB8AC3E}">
        <p14:creationId xmlns:p14="http://schemas.microsoft.com/office/powerpoint/2010/main" val="228723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76600" y="1"/>
            <a:ext cx="6248400" cy="533400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TEMPAT PENYIMPANAN SEMENTARA LIMBAH B3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P5230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528" y="1066800"/>
            <a:ext cx="50880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534400" y="1828800"/>
            <a:ext cx="2057400" cy="1219200"/>
          </a:xfrm>
          <a:prstGeom prst="rect">
            <a:avLst/>
          </a:prstGeom>
          <a:solidFill>
            <a:srgbClr val="DFE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6. </a:t>
            </a:r>
            <a:r>
              <a:rPr lang="en-US" dirty="0" err="1">
                <a:solidFill>
                  <a:schemeClr val="tx1"/>
                </a:solidFill>
              </a:rPr>
              <a:t>Penyimpanan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blok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sel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7. </a:t>
            </a:r>
            <a:r>
              <a:rPr lang="en-US" dirty="0" err="1">
                <a:solidFill>
                  <a:schemeClr val="tx1"/>
                </a:solidFill>
              </a:rPr>
              <a:t>dipisahkan</a:t>
            </a:r>
            <a:r>
              <a:rPr lang="en-US" dirty="0">
                <a:solidFill>
                  <a:schemeClr val="tx1"/>
                </a:solidFill>
              </a:rPr>
              <a:t> gang/</a:t>
            </a:r>
            <a:r>
              <a:rPr lang="en-US" dirty="0" err="1">
                <a:solidFill>
                  <a:schemeClr val="tx1"/>
                </a:solidFill>
              </a:rPr>
              <a:t>tanggul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10400" y="2438400"/>
            <a:ext cx="15240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10400" y="2438400"/>
            <a:ext cx="1447800" cy="914400"/>
          </a:xfrm>
          <a:prstGeom prst="straightConnector1">
            <a:avLst/>
          </a:prstGeom>
          <a:ln w="38100" cmpd="sng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24000" y="3276600"/>
            <a:ext cx="19812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 </a:t>
            </a:r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diberi</a:t>
            </a:r>
            <a:r>
              <a:rPr lang="en-US" dirty="0"/>
              <a:t> alas / pallet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52600" y="1524000"/>
            <a:ext cx="17526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9.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maksimal</a:t>
            </a:r>
            <a:r>
              <a:rPr lang="en-US" dirty="0"/>
              <a:t> 3 lapis</a:t>
            </a:r>
          </a:p>
        </p:txBody>
      </p:sp>
      <p:sp>
        <p:nvSpPr>
          <p:cNvPr id="19" name="Oval Callout 18"/>
          <p:cNvSpPr/>
          <p:nvPr/>
        </p:nvSpPr>
        <p:spPr>
          <a:xfrm rot="5400000">
            <a:off x="3718650" y="4895761"/>
            <a:ext cx="1703943" cy="2130840"/>
          </a:xfrm>
          <a:prstGeom prst="wedgeEllipseCallout">
            <a:avLst>
              <a:gd name="adj1" fmla="val -96189"/>
              <a:gd name="adj2" fmla="val 17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5.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saluran&amp;bak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 LB3 </a:t>
            </a:r>
            <a:r>
              <a:rPr lang="en-US" dirty="0" err="1"/>
              <a:t>cair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609600"/>
            <a:ext cx="18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CONTOH:</a:t>
            </a:r>
          </a:p>
          <a:p>
            <a:r>
              <a:rPr lang="en-US" sz="2000" dirty="0"/>
              <a:t>TAMPAK DALAM</a:t>
            </a:r>
          </a:p>
        </p:txBody>
      </p:sp>
      <p:cxnSp>
        <p:nvCxnSpPr>
          <p:cNvPr id="27" name="Straight Arrow Connector 26"/>
          <p:cNvCxnSpPr>
            <a:stCxn id="17" idx="3"/>
          </p:cNvCxnSpPr>
          <p:nvPr/>
        </p:nvCxnSpPr>
        <p:spPr>
          <a:xfrm>
            <a:off x="3505200" y="2057400"/>
            <a:ext cx="1295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</p:cNvCxnSpPr>
          <p:nvPr/>
        </p:nvCxnSpPr>
        <p:spPr>
          <a:xfrm>
            <a:off x="3505200" y="38100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>
            <a:off x="7924800" y="5486400"/>
            <a:ext cx="2286000" cy="1143000"/>
          </a:xfrm>
          <a:prstGeom prst="wedgeRoundRectCallout">
            <a:avLst>
              <a:gd name="adj1" fmla="val -73285"/>
              <a:gd name="adj2" fmla="val -154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</a:t>
            </a:r>
            <a:r>
              <a:rPr lang="en-US" dirty="0" err="1">
                <a:solidFill>
                  <a:schemeClr val="tx1"/>
                </a:solidFill>
              </a:rPr>
              <a:t>Kebersihan</a:t>
            </a:r>
            <a:r>
              <a:rPr lang="en-US" dirty="0">
                <a:solidFill>
                  <a:schemeClr val="tx1"/>
                </a:solidFill>
              </a:rPr>
              <a:t>/housekeeping </a:t>
            </a:r>
            <a:r>
              <a:rPr lang="en-US" dirty="0" err="1">
                <a:solidFill>
                  <a:schemeClr val="tx1"/>
                </a:solidFill>
              </a:rPr>
              <a:t>terkelola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5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5240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2667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P6190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187" y="1066801"/>
            <a:ext cx="3632814" cy="21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1828800" y="1295400"/>
            <a:ext cx="3505200" cy="1600200"/>
          </a:xfrm>
          <a:prstGeom prst="wedgeRectCallout">
            <a:avLst>
              <a:gd name="adj1" fmla="val 96563"/>
              <a:gd name="adj2" fmla="val -30698"/>
            </a:avLst>
          </a:prstGeom>
          <a:solidFill>
            <a:srgbClr val="FB23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11. Logbook/</a:t>
            </a:r>
            <a:r>
              <a:rPr lang="en-US" dirty="0" err="1">
                <a:solidFill>
                  <a:schemeClr val="tx1"/>
                </a:solidFill>
              </a:rPr>
              <a:t>catatan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mencatat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keluar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masuk</a:t>
            </a:r>
            <a:r>
              <a:rPr lang="en-US" dirty="0">
                <a:solidFill>
                  <a:schemeClr val="tx1"/>
                </a:solidFill>
              </a:rPr>
              <a:t> LB3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12. </a:t>
            </a:r>
            <a:r>
              <a:rPr lang="en-US" dirty="0" err="1">
                <a:solidFill>
                  <a:schemeClr val="tx1"/>
                </a:solidFill>
              </a:rPr>
              <a:t>Cek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</a:t>
            </a:r>
            <a:r>
              <a:rPr lang="en-US" dirty="0">
                <a:solidFill>
                  <a:schemeClr val="tx1"/>
                </a:solidFill>
              </a:rPr>
              <a:t> logbook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 LB3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tercatat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dicatatan</a:t>
            </a:r>
            <a:r>
              <a:rPr lang="en-US" dirty="0">
                <a:solidFill>
                  <a:schemeClr val="tx1"/>
                </a:solidFill>
              </a:rPr>
              <a:t>/logbook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600" y="1"/>
            <a:ext cx="6248400" cy="533400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TEMPAT PENYIMPANAN SEMENTARA LIMBAH B3</a:t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33400"/>
            <a:ext cx="18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CONTOH:</a:t>
            </a:r>
          </a:p>
          <a:p>
            <a:r>
              <a:rPr lang="en-US" sz="2000" dirty="0"/>
              <a:t>TAMPAK DALAM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0" y="4267200"/>
            <a:ext cx="4343400" cy="1447800"/>
          </a:xfrm>
          <a:prstGeom prst="roundRect">
            <a:avLst/>
          </a:prstGeom>
          <a:solidFill>
            <a:srgbClr val="43F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13. </a:t>
            </a:r>
            <a:r>
              <a:rPr lang="en-US" dirty="0" err="1">
                <a:solidFill>
                  <a:schemeClr val="tx1"/>
                </a:solidFill>
              </a:rPr>
              <a:t>Tersedia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tanggap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darurat</a:t>
            </a:r>
            <a:r>
              <a:rPr lang="en-US" dirty="0">
                <a:solidFill>
                  <a:schemeClr val="tx1"/>
                </a:solidFill>
              </a:rPr>
              <a:t> (APAR, eye wash </a:t>
            </a:r>
            <a:r>
              <a:rPr lang="en-US" dirty="0" err="1">
                <a:solidFill>
                  <a:schemeClr val="tx1"/>
                </a:solidFill>
              </a:rPr>
              <a:t>dll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14. </a:t>
            </a:r>
            <a:r>
              <a:rPr lang="en-US" dirty="0" err="1">
                <a:solidFill>
                  <a:schemeClr val="tx1"/>
                </a:solidFill>
              </a:rPr>
              <a:t>Tersedia</a:t>
            </a:r>
            <a:r>
              <a:rPr lang="en-US" dirty="0">
                <a:solidFill>
                  <a:schemeClr val="tx1"/>
                </a:solidFill>
              </a:rPr>
              <a:t> P3K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4419600" y="4953000"/>
            <a:ext cx="167640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7620000" y="2133600"/>
            <a:ext cx="6477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</p:cNvCxnSpPr>
          <p:nvPr/>
        </p:nvCxnSpPr>
        <p:spPr>
          <a:xfrm flipV="1">
            <a:off x="8267700" y="2743200"/>
            <a:ext cx="8001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50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1524000" y="76202"/>
            <a:ext cx="9067800" cy="6781799"/>
            <a:chOff x="0" y="76201"/>
            <a:chExt cx="9067800" cy="6781799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524000" y="76201"/>
              <a:ext cx="6096000" cy="380999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endParaRPr lang="en-US" sz="2000" dirty="0">
                <a:latin typeface="+mj-lt"/>
                <a:ea typeface="+mj-ea"/>
                <a:cs typeface="+mj-cs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TEMPAT PENYIMPANAN SEMENTARA LIMBAH B3</a:t>
              </a:r>
              <a:br>
                <a:rPr lang="en-US" sz="2000" dirty="0">
                  <a:latin typeface="+mj-lt"/>
                  <a:ea typeface="+mj-ea"/>
                  <a:cs typeface="+mj-cs"/>
                </a:rPr>
              </a:br>
              <a:endParaRPr lang="en-US" sz="2000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366" name="Picture 6" descr="P523047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0" y="6237281"/>
              <a:ext cx="685800" cy="62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P52304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838199"/>
              <a:ext cx="4343400" cy="328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 descr="P51103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5551481"/>
              <a:ext cx="57121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0" y="457201"/>
              <a:ext cx="3124200" cy="4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spcBef>
                  <a:spcPct val="0"/>
                </a:spcBef>
                <a:defRPr/>
              </a:pPr>
              <a:r>
                <a:rPr lang="en-US" dirty="0">
                  <a:latin typeface="+mj-lt"/>
                  <a:ea typeface="+mj-ea"/>
                  <a:cs typeface="+mj-cs"/>
                </a:rPr>
                <a:t>CONTOH: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en-US" dirty="0" err="1">
                  <a:latin typeface="+mj-lt"/>
                  <a:ea typeface="+mj-ea"/>
                  <a:cs typeface="+mj-cs"/>
                </a:rPr>
                <a:t>Kemasan</a:t>
              </a:r>
              <a:r>
                <a:rPr lang="en-US" dirty="0">
                  <a:latin typeface="+mj-lt"/>
                  <a:ea typeface="+mj-ea"/>
                  <a:cs typeface="+mj-cs"/>
                </a:rPr>
                <a:t> drum </a:t>
              </a:r>
              <a:r>
                <a:rPr lang="en-US" dirty="0" err="1">
                  <a:latin typeface="+mj-lt"/>
                  <a:ea typeface="+mj-ea"/>
                  <a:cs typeface="+mj-cs"/>
                </a:rPr>
                <a:t>oli</a:t>
              </a:r>
              <a:r>
                <a:rPr lang="en-US" dirty="0">
                  <a:latin typeface="+mj-lt"/>
                  <a:ea typeface="+mj-ea"/>
                  <a:cs typeface="+mj-cs"/>
                </a:rPr>
                <a:t> </a:t>
              </a:r>
              <a:r>
                <a:rPr lang="en-US" dirty="0" err="1">
                  <a:latin typeface="+mj-lt"/>
                  <a:ea typeface="+mj-ea"/>
                  <a:cs typeface="+mj-cs"/>
                </a:rPr>
                <a:t>bekas</a:t>
              </a:r>
              <a:endParaRPr lang="en-US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" y="1219200"/>
              <a:ext cx="3429000" cy="2590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buAutoNum type="arabicPeriod"/>
              </a:pPr>
              <a:r>
                <a:rPr lang="en-US" dirty="0" err="1">
                  <a:solidFill>
                    <a:schemeClr val="tx1"/>
                  </a:solidFill>
                </a:rPr>
                <a:t>Pengemasan</a:t>
              </a:r>
              <a:r>
                <a:rPr lang="en-US" dirty="0">
                  <a:solidFill>
                    <a:schemeClr val="tx1"/>
                  </a:solidFill>
                </a:rPr>
                <a:t> LB3 </a:t>
              </a:r>
              <a:r>
                <a:rPr lang="en-US" dirty="0" err="1">
                  <a:solidFill>
                    <a:schemeClr val="tx1"/>
                  </a:solidFill>
                </a:rPr>
                <a:t>sesuai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dengan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bentuk</a:t>
              </a:r>
              <a:r>
                <a:rPr lang="en-US" dirty="0">
                  <a:solidFill>
                    <a:schemeClr val="tx1"/>
                  </a:solidFill>
                </a:rPr>
                <a:t> LB3 </a:t>
              </a:r>
            </a:p>
            <a:p>
              <a:pPr marL="342900" indent="-342900" algn="just">
                <a:buAutoNum type="arabicPeriod"/>
              </a:pPr>
              <a:r>
                <a:rPr lang="en-US" dirty="0" err="1">
                  <a:solidFill>
                    <a:schemeClr val="tx1"/>
                  </a:solidFill>
                </a:rPr>
                <a:t>Pengemasan</a:t>
              </a:r>
              <a:r>
                <a:rPr lang="en-US" dirty="0">
                  <a:solidFill>
                    <a:schemeClr val="tx1"/>
                  </a:solidFill>
                </a:rPr>
                <a:t> LB3 </a:t>
              </a:r>
              <a:r>
                <a:rPr lang="en-US" dirty="0" err="1">
                  <a:solidFill>
                    <a:schemeClr val="tx1"/>
                  </a:solidFill>
                </a:rPr>
                <a:t>sesuai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Karakteristik</a:t>
              </a:r>
              <a:r>
                <a:rPr lang="en-US" dirty="0">
                  <a:solidFill>
                    <a:schemeClr val="tx1"/>
                  </a:solidFill>
                </a:rPr>
                <a:t> LB3</a:t>
              </a:r>
            </a:p>
            <a:p>
              <a:pPr marL="342900" indent="-342900" algn="just"/>
              <a:r>
                <a:rPr lang="en-US" dirty="0">
                  <a:solidFill>
                    <a:schemeClr val="tx1"/>
                  </a:solidFill>
                </a:rPr>
                <a:t>4. </a:t>
              </a:r>
              <a:r>
                <a:rPr lang="en-US" dirty="0" err="1">
                  <a:solidFill>
                    <a:schemeClr val="tx1"/>
                  </a:solidFill>
                </a:rPr>
                <a:t>Penempatan</a:t>
              </a:r>
              <a:r>
                <a:rPr lang="en-US" dirty="0">
                  <a:solidFill>
                    <a:schemeClr val="tx1"/>
                  </a:solidFill>
                </a:rPr>
                <a:t> LB3 </a:t>
              </a:r>
              <a:r>
                <a:rPr lang="en-US" dirty="0" err="1">
                  <a:solidFill>
                    <a:schemeClr val="tx1"/>
                  </a:solidFill>
                </a:rPr>
                <a:t>sesuai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dengan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jenis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karakteristik</a:t>
              </a:r>
              <a:r>
                <a:rPr lang="en-US" dirty="0">
                  <a:solidFill>
                    <a:schemeClr val="tx1"/>
                  </a:solidFill>
                </a:rPr>
                <a:t> LB3</a:t>
              </a:r>
            </a:p>
            <a:p>
              <a:pPr marL="342900" indent="-342900" algn="just">
                <a:buAutoNum type="arabicPeriod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05600" y="4191000"/>
              <a:ext cx="2362200" cy="990600"/>
            </a:xfrm>
            <a:prstGeom prst="roundRect">
              <a:avLst/>
            </a:prstGeom>
            <a:solidFill>
              <a:srgbClr val="4747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 </a:t>
              </a:r>
              <a:r>
                <a:rPr lang="en-US" dirty="0" err="1"/>
                <a:t>Pengemasan</a:t>
              </a:r>
              <a:r>
                <a:rPr lang="en-US" dirty="0"/>
                <a:t> LB3 </a:t>
              </a:r>
              <a:r>
                <a:rPr lang="en-US" dirty="0" err="1"/>
                <a:t>dilengkapi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simbol&amp;label</a:t>
              </a:r>
              <a:r>
                <a:rPr lang="en-US" dirty="0"/>
                <a:t>  LB3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6200" y="4267200"/>
              <a:ext cx="2667000" cy="1676400"/>
            </a:xfrm>
            <a:prstGeom prst="ellipse">
              <a:avLst/>
            </a:prstGeom>
            <a:solidFill>
              <a:srgbClr val="FC22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5. </a:t>
              </a:r>
              <a:r>
                <a:rPr lang="en-US" dirty="0" err="1"/>
                <a:t>Kondisi</a:t>
              </a:r>
              <a:r>
                <a:rPr lang="en-US" dirty="0"/>
                <a:t> </a:t>
              </a:r>
              <a:r>
                <a:rPr lang="en-US" dirty="0" err="1"/>
                <a:t>kemasan</a:t>
              </a:r>
              <a:r>
                <a:rPr lang="en-US" dirty="0"/>
                <a:t> </a:t>
              </a:r>
              <a:r>
                <a:rPr lang="en-US" dirty="0" err="1"/>
                <a:t>limbah</a:t>
              </a:r>
              <a:r>
                <a:rPr lang="en-US" dirty="0"/>
                <a:t> B3 </a:t>
              </a:r>
              <a:r>
                <a:rPr lang="en-US" dirty="0" err="1"/>
                <a:t>bebas</a:t>
              </a:r>
              <a:r>
                <a:rPr lang="en-US" dirty="0"/>
                <a:t> karat, </a:t>
              </a:r>
              <a:r>
                <a:rPr lang="en-US" dirty="0" err="1"/>
                <a:t>tidak</a:t>
              </a:r>
              <a:r>
                <a:rPr lang="en-US" dirty="0"/>
                <a:t> bocor dan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meluber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429000" y="1600200"/>
              <a:ext cx="990600" cy="4572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7" idx="7"/>
            </p:cNvCxnSpPr>
            <p:nvPr/>
          </p:nvCxnSpPr>
          <p:spPr>
            <a:xfrm flipV="1">
              <a:off x="2352627" y="2895600"/>
              <a:ext cx="1838373" cy="16171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0"/>
            </p:cNvCxnSpPr>
            <p:nvPr/>
          </p:nvCxnSpPr>
          <p:spPr>
            <a:xfrm flipH="1" flipV="1">
              <a:off x="6324600" y="2743200"/>
              <a:ext cx="1562100" cy="1447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248400" y="2971800"/>
              <a:ext cx="160020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Magnetic Disk 25"/>
            <p:cNvSpPr/>
            <p:nvPr/>
          </p:nvSpPr>
          <p:spPr>
            <a:xfrm>
              <a:off x="4267200" y="4941881"/>
              <a:ext cx="1143000" cy="190500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4572000" y="5856281"/>
              <a:ext cx="304800" cy="381000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0" y="6389681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15368" idx="1"/>
              <a:endCxn id="27" idx="0"/>
            </p:cNvCxnSpPr>
            <p:nvPr/>
          </p:nvCxnSpPr>
          <p:spPr>
            <a:xfrm flipH="1">
              <a:off x="4724400" y="5818181"/>
              <a:ext cx="1371600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366" idx="1"/>
            </p:cNvCxnSpPr>
            <p:nvPr/>
          </p:nvCxnSpPr>
          <p:spPr>
            <a:xfrm flipH="1" flipV="1">
              <a:off x="4876800" y="6542081"/>
              <a:ext cx="1219200" cy="55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410200" y="5551481"/>
              <a:ext cx="675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SIMBOL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0200" y="6188882"/>
              <a:ext cx="561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LABEL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91000" y="4648200"/>
              <a:ext cx="1362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KET. LABELING: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794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7F6072-76C2-8541-8876-5BEBA88546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703" y="1612900"/>
            <a:ext cx="5961097" cy="36501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04FAED-B146-CF44-A964-914572D93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06600"/>
            <a:ext cx="5938596" cy="29624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A5383C-C831-4D4B-A2EF-EFA3E619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Rancang</a:t>
            </a:r>
            <a:r>
              <a:rPr lang="en-US" dirty="0"/>
              <a:t>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LB3 (2)</a:t>
            </a:r>
          </a:p>
        </p:txBody>
      </p:sp>
    </p:spTree>
    <p:extLst>
      <p:ext uri="{BB962C8B-B14F-4D97-AF65-F5344CB8AC3E}">
        <p14:creationId xmlns:p14="http://schemas.microsoft.com/office/powerpoint/2010/main" val="1061807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DAD999-76FF-844A-89B0-F342ABC8C3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1813"/>
            <a:ext cx="6019800" cy="432715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CEEF6B-9A7B-4344-9CB7-7209C4C0BA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485901"/>
            <a:ext cx="5793203" cy="39631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9B3877-F584-4D4C-8D4C-CA9DAF81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Rancang</a:t>
            </a:r>
            <a:r>
              <a:rPr lang="en-US" dirty="0"/>
              <a:t>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LB3 (3)</a:t>
            </a:r>
          </a:p>
        </p:txBody>
      </p:sp>
    </p:spTree>
    <p:extLst>
      <p:ext uri="{BB962C8B-B14F-4D97-AF65-F5344CB8AC3E}">
        <p14:creationId xmlns:p14="http://schemas.microsoft.com/office/powerpoint/2010/main" val="166257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CC29F0-483B-0641-A462-ED02B89BB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meliputi</a:t>
            </a:r>
            <a:endParaRPr lang="en-US" dirty="0"/>
          </a:p>
          <a:p>
            <a:pPr marL="452438" lvl="1" indent="-438150">
              <a:buAutoNum type="alphaLcPeriod"/>
            </a:pP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Penetapan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Limbah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B3</a:t>
            </a:r>
          </a:p>
          <a:p>
            <a:pPr marL="452438" lvl="1" indent="-438150">
              <a:buAutoNum type="alphaLcPeriod"/>
            </a:pPr>
            <a:r>
              <a:rPr lang="en-US" b="1" dirty="0" err="1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Pengurangan</a:t>
            </a:r>
            <a:r>
              <a:rPr lang="en-US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Limbah</a:t>
            </a:r>
            <a:r>
              <a:rPr lang="en-US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B3</a:t>
            </a:r>
          </a:p>
          <a:p>
            <a:pPr marL="514350" indent="-514350">
              <a:buAutoNum type="alphaLcPeriod"/>
            </a:pPr>
            <a:r>
              <a:rPr lang="en-US" sz="2400" b="1" dirty="0" err="1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Penyimpanan</a:t>
            </a:r>
            <a:r>
              <a:rPr lang="en-US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Limbah</a:t>
            </a:r>
            <a:r>
              <a:rPr lang="en-US" sz="2400" b="1" dirty="0">
                <a:solidFill>
                  <a:srgbClr val="FF0000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 B3</a:t>
            </a:r>
          </a:p>
          <a:p>
            <a:pPr marL="514350" indent="-514350">
              <a:buAutoNum type="alphaLcPeriod"/>
            </a:pP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AutoNum type="alphaLcPeriod"/>
            </a:pPr>
            <a:r>
              <a:rPr lang="en-US" dirty="0" err="1"/>
              <a:t>Pengangkutan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AutoNum type="alphaLcPeriod"/>
            </a:pP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AutoNum type="alphaLcPeriod"/>
            </a:pP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AutoNum type="alphaLcPeriod"/>
            </a:pP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7ACEF9-D81C-5848-BCA9-632CE19C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 startAt="9"/>
            </a:pPr>
            <a:r>
              <a:rPr lang="en-US" dirty="0"/>
              <a:t>Dumping (</a:t>
            </a:r>
            <a:r>
              <a:rPr lang="en-US" dirty="0" err="1"/>
              <a:t>pembuangan</a:t>
            </a:r>
            <a:r>
              <a:rPr lang="en-US" dirty="0"/>
              <a:t>)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Font typeface="+mj-lt"/>
              <a:buAutoNum type="alphaLcPeriod" startAt="9"/>
            </a:pPr>
            <a:r>
              <a:rPr lang="en-US" dirty="0" err="1"/>
              <a:t>Pengecualian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Font typeface="+mj-lt"/>
              <a:buAutoNum type="alphaLcPeriod" startAt="9"/>
            </a:pP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Font typeface="+mj-lt"/>
              <a:buAutoNum type="alphaLcPeriod" startAt="9"/>
            </a:pP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pencemaran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pPr marL="514350" indent="-514350">
              <a:buFont typeface="+mj-lt"/>
              <a:buAutoNum type="alphaLcPeriod" startAt="9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tanggap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  <a:p>
            <a:pPr marL="514350" indent="-514350">
              <a:buFont typeface="+mj-lt"/>
              <a:buAutoNum type="alphaLcPeriod" startAt="9"/>
            </a:pPr>
            <a:r>
              <a:rPr lang="en-US" dirty="0" err="1"/>
              <a:t>Pembiayaan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B5752F-18F3-B846-AD52-ACEFF19E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PP 22 2021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700" dirty="0" err="1">
                <a:solidFill>
                  <a:schemeClr val="tx1"/>
                </a:solidFill>
              </a:rPr>
              <a:t>Penyelenggaraan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Perlindungan</a:t>
            </a:r>
            <a:r>
              <a:rPr lang="en-US" sz="2700" dirty="0">
                <a:solidFill>
                  <a:schemeClr val="tx1"/>
                </a:solidFill>
              </a:rPr>
              <a:t> dan </a:t>
            </a:r>
            <a:r>
              <a:rPr lang="en-US" sz="2700" dirty="0" err="1">
                <a:solidFill>
                  <a:schemeClr val="tx1"/>
                </a:solidFill>
              </a:rPr>
              <a:t>Pengelolaan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Lingkungan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Hidup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PASAL 275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0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D86B8-A9E6-8049-947E-E6351D758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485" y="681038"/>
            <a:ext cx="4292315" cy="60799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E5B28-8119-8B42-B228-F932E47450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517189"/>
            <a:ext cx="5181600" cy="45221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7FBABB-23C3-E641-AFEC-1A92F938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1070"/>
            <a:ext cx="7366000" cy="489968"/>
          </a:xfrm>
        </p:spPr>
        <p:txBody>
          <a:bodyPr>
            <a:normAutofit/>
          </a:bodyPr>
          <a:lstStyle/>
          <a:p>
            <a:r>
              <a:rPr lang="en-US" sz="2400" dirty="0"/>
              <a:t>Lampiran III </a:t>
            </a:r>
            <a:r>
              <a:rPr lang="en-US" sz="2400" dirty="0" err="1"/>
              <a:t>Permen</a:t>
            </a:r>
            <a:r>
              <a:rPr lang="en-US" sz="2400" dirty="0"/>
              <a:t> LHK 12 2020 </a:t>
            </a:r>
            <a:r>
              <a:rPr lang="en-US" sz="2400" dirty="0" err="1"/>
              <a:t>ttg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LB3</a:t>
            </a:r>
          </a:p>
        </p:txBody>
      </p:sp>
    </p:spTree>
    <p:extLst>
      <p:ext uri="{BB962C8B-B14F-4D97-AF65-F5344CB8AC3E}">
        <p14:creationId xmlns:p14="http://schemas.microsoft.com/office/powerpoint/2010/main" val="768273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ACDA5F-ACF0-1D41-9DA1-5FEA8541C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151132"/>
            <a:ext cx="5181600" cy="5000431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11 </a:t>
            </a:r>
          </a:p>
          <a:p>
            <a:pPr marL="571500" indent="-571500">
              <a:buNone/>
            </a:pPr>
            <a:r>
              <a:rPr lang="en-ID" dirty="0"/>
              <a:t>(1)  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bangunan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9 </a:t>
            </a:r>
            <a:r>
              <a:rPr lang="en-ID" dirty="0" err="1"/>
              <a:t>huruf</a:t>
            </a:r>
            <a:r>
              <a:rPr lang="en-ID" dirty="0"/>
              <a:t> a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B3: </a:t>
            </a:r>
          </a:p>
          <a:p>
            <a:pPr marL="1257300" lvl="1" indent="-457200">
              <a:buFont typeface="+mj-lt"/>
              <a:buAutoNum type="alphaLcParenR"/>
            </a:pPr>
            <a:r>
              <a:rPr lang="en-ID" dirty="0" err="1"/>
              <a:t>kategori</a:t>
            </a:r>
            <a:r>
              <a:rPr lang="en-ID" dirty="0"/>
              <a:t> 1; dan </a:t>
            </a:r>
          </a:p>
          <a:p>
            <a:pPr marL="1257300" lvl="1" indent="-457200">
              <a:buFont typeface="+mj-lt"/>
              <a:buAutoNum type="alphaLcParenR"/>
            </a:pPr>
            <a:r>
              <a:rPr lang="en-ID" dirty="0" err="1"/>
              <a:t>kategori</a:t>
            </a:r>
            <a:r>
              <a:rPr lang="en-ID" dirty="0"/>
              <a:t> 2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, </a:t>
            </a:r>
            <a:r>
              <a:rPr lang="en-ID" dirty="0" err="1"/>
              <a:t>sumber</a:t>
            </a:r>
            <a:r>
              <a:rPr lang="en-ID" dirty="0"/>
              <a:t> </a:t>
            </a:r>
          </a:p>
          <a:p>
            <a:pPr marL="1257300" lvl="1" indent="-457200">
              <a:buFont typeface="+mj-lt"/>
              <a:buAutoNum type="alphaLcParenR"/>
            </a:pP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,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.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336A90-E143-4640-8808-C322AE9B6A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0611" y="982639"/>
            <a:ext cx="5914689" cy="516892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9C2186-BC37-6147-9E25-7182192B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81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CB3AF-0C68-3D40-BE1D-3AF5F5E4E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0772"/>
            <a:ext cx="5181600" cy="5000431"/>
          </a:xfrm>
        </p:spPr>
        <p:txBody>
          <a:bodyPr>
            <a:normAutofit lnSpcReduction="10000"/>
          </a:bodyPr>
          <a:lstStyle/>
          <a:p>
            <a:pPr marL="393700" indent="-393700">
              <a:buNone/>
            </a:pPr>
            <a:r>
              <a:rPr lang="en-ID" sz="2000" dirty="0"/>
              <a:t>(2)  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berupa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persyaratan</a:t>
            </a:r>
            <a:r>
              <a:rPr lang="en-ID" sz="20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rancang</a:t>
            </a:r>
            <a:r>
              <a:rPr lang="en-ID" sz="1800" dirty="0"/>
              <a:t> </a:t>
            </a:r>
            <a:r>
              <a:rPr lang="en-ID" sz="1800" dirty="0" err="1"/>
              <a:t>bangun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jenis</a:t>
            </a:r>
            <a:r>
              <a:rPr lang="en-ID" sz="1800" dirty="0"/>
              <a:t>, </a:t>
            </a:r>
            <a:r>
              <a:rPr lang="en-ID" sz="1800" dirty="0" err="1"/>
              <a:t>karakteristik</a:t>
            </a:r>
            <a:r>
              <a:rPr lang="en-ID" sz="1800" dirty="0"/>
              <a:t>, dan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yang </a:t>
            </a:r>
            <a:r>
              <a:rPr lang="en-ID" sz="1800" dirty="0" err="1"/>
              <a:t>disimpan</a:t>
            </a:r>
            <a:r>
              <a:rPr lang="en-ID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luas</a:t>
            </a:r>
            <a:r>
              <a:rPr lang="en-ID" sz="1800" dirty="0"/>
              <a:t> </a:t>
            </a:r>
            <a:r>
              <a:rPr lang="en-ID" sz="1800" dirty="0" err="1"/>
              <a:t>ruang</a:t>
            </a:r>
            <a:r>
              <a:rPr lang="en-ID" sz="1800" dirty="0"/>
              <a:t> </a:t>
            </a:r>
            <a:r>
              <a:rPr lang="en-ID" sz="1800" dirty="0" err="1"/>
              <a:t>penyimpanan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yang </a:t>
            </a:r>
            <a:r>
              <a:rPr lang="en-ID" sz="1800" dirty="0" err="1"/>
              <a:t>disimpan</a:t>
            </a:r>
            <a:r>
              <a:rPr lang="en-ID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desain</a:t>
            </a:r>
            <a:r>
              <a:rPr lang="en-ID" sz="1800" dirty="0"/>
              <a:t> dan </a:t>
            </a:r>
            <a:r>
              <a:rPr lang="en-ID" sz="1800" dirty="0" err="1"/>
              <a:t>konstruksi</a:t>
            </a:r>
            <a:r>
              <a:rPr lang="en-ID" sz="1800" dirty="0"/>
              <a:t> yang </a:t>
            </a:r>
            <a:r>
              <a:rPr lang="en-ID" sz="1800" dirty="0" err="1"/>
              <a:t>mampu</a:t>
            </a:r>
            <a:r>
              <a:rPr lang="en-ID" sz="1800" dirty="0"/>
              <a:t> </a:t>
            </a:r>
            <a:r>
              <a:rPr lang="en-ID" sz="1800" dirty="0" err="1"/>
              <a:t>melindungi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hujan</a:t>
            </a:r>
            <a:r>
              <a:rPr lang="en-ID" sz="1800" dirty="0"/>
              <a:t> dan </a:t>
            </a:r>
            <a:r>
              <a:rPr lang="en-ID" sz="1800" dirty="0" err="1"/>
              <a:t>sinar</a:t>
            </a:r>
            <a:r>
              <a:rPr lang="en-ID" sz="1800" dirty="0"/>
              <a:t> </a:t>
            </a:r>
            <a:r>
              <a:rPr lang="en-ID" sz="1800" dirty="0" err="1"/>
              <a:t>matahari</a:t>
            </a:r>
            <a:r>
              <a:rPr lang="en-ID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/>
              <a:t>atap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bahan</a:t>
            </a:r>
            <a:r>
              <a:rPr lang="en-ID" sz="1800" dirty="0"/>
              <a:t> yang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mudah</a:t>
            </a:r>
            <a:r>
              <a:rPr lang="en-ID" sz="1800" dirty="0"/>
              <a:t> </a:t>
            </a:r>
            <a:r>
              <a:rPr lang="en-ID" sz="1800" dirty="0" err="1"/>
              <a:t>terbakar</a:t>
            </a:r>
            <a:r>
              <a:rPr lang="en-ID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memiliki</a:t>
            </a:r>
            <a:r>
              <a:rPr lang="en-ID" sz="1800" dirty="0"/>
              <a:t>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ventilasi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sirkulasi</a:t>
            </a:r>
            <a:r>
              <a:rPr lang="en-ID" sz="1800" dirty="0"/>
              <a:t> </a:t>
            </a:r>
            <a:r>
              <a:rPr lang="en-ID" sz="1800" dirty="0" err="1"/>
              <a:t>udara</a:t>
            </a:r>
            <a:r>
              <a:rPr lang="en-ID" sz="18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pencahayaan</a:t>
            </a:r>
            <a:r>
              <a:rPr lang="en-ID" sz="1800" dirty="0"/>
              <a:t> </a:t>
            </a:r>
            <a:r>
              <a:rPr lang="en-ID" sz="1800" dirty="0" err="1"/>
              <a:t>disesuaikan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rancang</a:t>
            </a:r>
            <a:r>
              <a:rPr lang="en-ID" sz="1800" dirty="0"/>
              <a:t> </a:t>
            </a:r>
            <a:r>
              <a:rPr lang="en-ID" sz="1800" dirty="0" err="1"/>
              <a:t>bangun</a:t>
            </a:r>
            <a:r>
              <a:rPr lang="en-ID" sz="1800" dirty="0"/>
              <a:t>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Penyimpanan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lantai</a:t>
            </a:r>
            <a:r>
              <a:rPr lang="en-ID" sz="1800" dirty="0"/>
              <a:t> </a:t>
            </a:r>
            <a:r>
              <a:rPr lang="en-ID" sz="1800" dirty="0" err="1"/>
              <a:t>kedap</a:t>
            </a:r>
            <a:r>
              <a:rPr lang="en-ID" sz="1800" dirty="0"/>
              <a:t> air dan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bergelombang</a:t>
            </a:r>
            <a:r>
              <a:rPr lang="en-ID" sz="2800" dirty="0"/>
              <a:t>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5ED82-8AD1-5545-9477-B23DBF94D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 startAt="8"/>
            </a:pPr>
            <a:r>
              <a:rPr lang="en-ID" sz="2000" dirty="0" err="1"/>
              <a:t>lantai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dibuat</a:t>
            </a:r>
            <a:r>
              <a:rPr lang="en-ID" sz="2000" dirty="0"/>
              <a:t> </a:t>
            </a:r>
            <a:r>
              <a:rPr lang="en-ID" sz="2000" dirty="0" err="1"/>
              <a:t>melandai</a:t>
            </a:r>
            <a:r>
              <a:rPr lang="en-ID" sz="2000" dirty="0"/>
              <a:t> </a:t>
            </a:r>
            <a:r>
              <a:rPr lang="en-ID" sz="2000" dirty="0" err="1"/>
              <a:t>turun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arah</a:t>
            </a:r>
            <a:r>
              <a:rPr lang="en-ID" sz="2000" dirty="0"/>
              <a:t> </a:t>
            </a:r>
            <a:r>
              <a:rPr lang="en-ID" sz="2000" dirty="0" err="1"/>
              <a:t>bak</a:t>
            </a:r>
            <a:r>
              <a:rPr lang="en-ID" sz="2000" dirty="0"/>
              <a:t> </a:t>
            </a:r>
            <a:r>
              <a:rPr lang="en-ID" sz="2000" dirty="0" err="1"/>
              <a:t>penampung</a:t>
            </a:r>
            <a:r>
              <a:rPr lang="en-ID" sz="2000" dirty="0"/>
              <a:t> </a:t>
            </a:r>
            <a:r>
              <a:rPr lang="en-ID" sz="2000" dirty="0" err="1"/>
              <a:t>tumpahan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kemiringan</a:t>
            </a:r>
            <a:r>
              <a:rPr lang="en-ID" sz="2000" dirty="0"/>
              <a:t> </a:t>
            </a:r>
            <a:r>
              <a:rPr lang="en-ID" sz="2000" dirty="0" err="1"/>
              <a:t>maksimum</a:t>
            </a:r>
            <a:r>
              <a:rPr lang="en-ID" sz="2000" dirty="0"/>
              <a:t> 1% (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persen</a:t>
            </a:r>
            <a:r>
              <a:rPr lang="en-ID" sz="2000" dirty="0"/>
              <a:t>); </a:t>
            </a:r>
          </a:p>
          <a:p>
            <a:pPr marL="457200" indent="-457200">
              <a:buFont typeface="+mj-lt"/>
              <a:buAutoNum type="alphaLcParenR" startAt="8"/>
            </a:pPr>
            <a:r>
              <a:rPr lang="en-ID" sz="2000" dirty="0" err="1"/>
              <a:t>lantai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luar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 </a:t>
            </a:r>
            <a:r>
              <a:rPr lang="en-ID" sz="2000" dirty="0" err="1"/>
              <a:t>dibuat</a:t>
            </a:r>
            <a:r>
              <a:rPr lang="en-ID" sz="2000" dirty="0"/>
              <a:t> agar air </a:t>
            </a:r>
            <a:r>
              <a:rPr lang="en-ID" sz="2000" dirty="0" err="1"/>
              <a:t>hujan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masuk</a:t>
            </a:r>
            <a:r>
              <a:rPr lang="en-ID" sz="2000" dirty="0"/>
              <a:t> </a:t>
            </a:r>
            <a:r>
              <a:rPr lang="en-ID" sz="2000" dirty="0" err="1"/>
              <a:t>kedalam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 </a:t>
            </a:r>
          </a:p>
          <a:p>
            <a:pPr marL="457200" indent="-457200">
              <a:buFont typeface="+mj-lt"/>
              <a:buAutoNum type="alphaLcParenR" startAt="8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saluran</a:t>
            </a:r>
            <a:r>
              <a:rPr lang="en-ID" sz="2000" dirty="0"/>
              <a:t> </a:t>
            </a:r>
            <a:r>
              <a:rPr lang="en-ID" sz="2000" dirty="0" err="1"/>
              <a:t>drainase</a:t>
            </a:r>
            <a:r>
              <a:rPr lang="en-ID" sz="2000" dirty="0"/>
              <a:t> </a:t>
            </a:r>
            <a:r>
              <a:rPr lang="en-ID" sz="2000" dirty="0" err="1"/>
              <a:t>ceceran</a:t>
            </a:r>
            <a:r>
              <a:rPr lang="en-ID" sz="2000" dirty="0"/>
              <a:t>, </a:t>
            </a:r>
            <a:r>
              <a:rPr lang="en-ID" sz="2000" dirty="0" err="1"/>
              <a:t>tumpahan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dan/</a:t>
            </a:r>
            <a:r>
              <a:rPr lang="en-ID" sz="2000" dirty="0" err="1"/>
              <a:t>atau</a:t>
            </a:r>
            <a:r>
              <a:rPr lang="en-ID" sz="2000" dirty="0"/>
              <a:t> air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pembersihan</a:t>
            </a:r>
            <a:r>
              <a:rPr lang="en-ID" sz="2000" dirty="0"/>
              <a:t> </a:t>
            </a:r>
            <a:r>
              <a:rPr lang="en-ID" sz="2000" dirty="0" err="1"/>
              <a:t>ceceran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tumpahan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 </a:t>
            </a:r>
          </a:p>
          <a:p>
            <a:pPr marL="457200" indent="-457200">
              <a:buFont typeface="+mj-lt"/>
              <a:buAutoNum type="alphaLcParenR" startAt="8"/>
            </a:pP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bak</a:t>
            </a:r>
            <a:r>
              <a:rPr lang="en-ID" sz="2000" dirty="0"/>
              <a:t> </a:t>
            </a:r>
            <a:r>
              <a:rPr lang="en-ID" sz="2000" dirty="0" err="1"/>
              <a:t>penampung</a:t>
            </a:r>
            <a:r>
              <a:rPr lang="en-ID" sz="2000" dirty="0"/>
              <a:t> </a:t>
            </a:r>
            <a:r>
              <a:rPr lang="en-ID" sz="2000" dirty="0" err="1"/>
              <a:t>tumpahan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menampung</a:t>
            </a:r>
            <a:r>
              <a:rPr lang="en-ID" sz="2000" dirty="0"/>
              <a:t> </a:t>
            </a:r>
            <a:r>
              <a:rPr lang="en-ID" sz="2000" dirty="0" err="1"/>
              <a:t>ceceran</a:t>
            </a:r>
            <a:r>
              <a:rPr lang="en-ID" sz="2000" dirty="0"/>
              <a:t>, </a:t>
            </a:r>
            <a:r>
              <a:rPr lang="en-ID" sz="2000" dirty="0" err="1"/>
              <a:t>tumpahan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dan/</a:t>
            </a:r>
            <a:r>
              <a:rPr lang="en-ID" sz="2000" dirty="0" err="1"/>
              <a:t>atau</a:t>
            </a:r>
            <a:r>
              <a:rPr lang="en-ID" sz="2000" dirty="0"/>
              <a:t> air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pembersihan</a:t>
            </a:r>
            <a:r>
              <a:rPr lang="en-ID" sz="2000" dirty="0"/>
              <a:t> </a:t>
            </a:r>
            <a:r>
              <a:rPr lang="en-ID" sz="2000" dirty="0" err="1"/>
              <a:t>ceceran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tumpahan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 dan </a:t>
            </a:r>
          </a:p>
          <a:p>
            <a:pPr marL="457200" indent="-457200">
              <a:buFont typeface="+mj-lt"/>
              <a:buAutoNum type="alphaLcParenR" startAt="8"/>
            </a:pPr>
            <a:r>
              <a:rPr lang="en-ID" sz="2000" dirty="0" err="1"/>
              <a:t>dilengkapi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simbol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 </a:t>
            </a:r>
            <a:r>
              <a:rPr lang="en-ID" sz="2000" dirty="0" err="1"/>
              <a:t>peraturan</a:t>
            </a:r>
            <a:r>
              <a:rPr lang="en-ID" sz="2000" dirty="0"/>
              <a:t> </a:t>
            </a:r>
            <a:r>
              <a:rPr lang="en-ID" sz="2000" dirty="0" err="1"/>
              <a:t>perundang-undangan</a:t>
            </a:r>
            <a:r>
              <a:rPr lang="en-ID" sz="2000" dirty="0"/>
              <a:t>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65B7E4-4614-B24D-9F12-98795B6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B3; </a:t>
            </a:r>
            <a:r>
              <a:rPr lang="en-ID" dirty="0" err="1"/>
              <a:t>Bangunan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19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DED91C-1C26-5046-9FC8-D4155D52458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" y="627632"/>
            <a:ext cx="5181600" cy="6218237"/>
          </a:xfrm>
          <a:ln w="762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D" sz="2000" dirty="0" err="1"/>
              <a:t>Pasal</a:t>
            </a:r>
            <a:r>
              <a:rPr lang="en-ID" sz="2000" dirty="0"/>
              <a:t> 12 </a:t>
            </a:r>
          </a:p>
          <a:p>
            <a:pPr marL="0" indent="0">
              <a:buNone/>
            </a:pPr>
            <a:r>
              <a:rPr lang="en-ID" sz="2000" dirty="0" err="1"/>
              <a:t>Kesesuaian</a:t>
            </a:r>
            <a:r>
              <a:rPr lang="en-ID" sz="2000" dirty="0"/>
              <a:t> </a:t>
            </a:r>
            <a:r>
              <a:rPr lang="en-ID" sz="2000" dirty="0" err="1"/>
              <a:t>rancang</a:t>
            </a:r>
            <a:r>
              <a:rPr lang="en-ID" sz="2000" dirty="0"/>
              <a:t> </a:t>
            </a:r>
            <a:r>
              <a:rPr lang="en-ID" sz="2000" dirty="0" err="1"/>
              <a:t>bangun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Pasal</a:t>
            </a:r>
            <a:r>
              <a:rPr lang="en-ID" sz="2000" dirty="0"/>
              <a:t> 11 </a:t>
            </a:r>
            <a:r>
              <a:rPr lang="en-ID" sz="2000" dirty="0" err="1"/>
              <a:t>ayat</a:t>
            </a:r>
            <a:r>
              <a:rPr lang="en-ID" sz="2000" dirty="0"/>
              <a:t> (2) </a:t>
            </a:r>
            <a:r>
              <a:rPr lang="en-ID" sz="2000" dirty="0" err="1"/>
              <a:t>huruf</a:t>
            </a:r>
            <a:r>
              <a:rPr lang="en-ID" sz="2000" dirty="0"/>
              <a:t> a </a:t>
            </a:r>
            <a:r>
              <a:rPr lang="en-ID" sz="2000" dirty="0" err="1"/>
              <a:t>meliputi</a:t>
            </a:r>
            <a:r>
              <a:rPr lang="en-ID" sz="2000" dirty="0"/>
              <a:t>: </a:t>
            </a:r>
          </a:p>
          <a:p>
            <a:pPr marL="215900" indent="-215900">
              <a:buNone/>
            </a:pPr>
            <a:r>
              <a:rPr lang="en-ID" sz="2000" dirty="0"/>
              <a:t>a.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mudah</a:t>
            </a:r>
            <a:r>
              <a:rPr lang="en-ID" sz="2000" dirty="0"/>
              <a:t> </a:t>
            </a:r>
            <a:r>
              <a:rPr lang="en-ID" sz="2000" dirty="0" err="1"/>
              <a:t>menyala</a:t>
            </a:r>
            <a:r>
              <a:rPr lang="en-ID" sz="2000" dirty="0"/>
              <a:t>, </a:t>
            </a:r>
            <a:r>
              <a:rPr lang="en-ID" sz="2000" dirty="0" err="1"/>
              <a:t>bangunan</a:t>
            </a:r>
            <a:r>
              <a:rPr lang="en-ID" sz="2000" dirty="0"/>
              <a:t>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: </a:t>
            </a:r>
          </a:p>
          <a:p>
            <a:pPr marL="482600" lvl="1" indent="-266700">
              <a:buFont typeface="+mj-lt"/>
              <a:buAutoNum type="arabicPeriod"/>
            </a:pPr>
            <a:r>
              <a:rPr lang="en-ID" sz="1800" dirty="0" err="1"/>
              <a:t>memiliki</a:t>
            </a:r>
            <a:r>
              <a:rPr lang="en-ID" sz="1800" dirty="0"/>
              <a:t> </a:t>
            </a:r>
            <a:r>
              <a:rPr lang="en-ID" sz="1800" dirty="0" err="1"/>
              <a:t>tembok</a:t>
            </a:r>
            <a:r>
              <a:rPr lang="en-ID" sz="1800" dirty="0"/>
              <a:t> </a:t>
            </a:r>
            <a:r>
              <a:rPr lang="en-ID" sz="1800" dirty="0" err="1"/>
              <a:t>pemisah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bangunan</a:t>
            </a:r>
            <a:r>
              <a:rPr lang="en-ID" sz="1800" dirty="0"/>
              <a:t> lain </a:t>
            </a:r>
          </a:p>
          <a:p>
            <a:pPr marL="482600" lvl="1" indent="-266700">
              <a:buFont typeface="+mj-lt"/>
              <a:buAutoNum type="arabicPeriod"/>
            </a:pPr>
            <a:r>
              <a:rPr lang="en-ID" sz="1800" dirty="0"/>
              <a:t>yang </a:t>
            </a:r>
            <a:r>
              <a:rPr lang="en-ID" sz="1800" dirty="0" err="1"/>
              <a:t>berdampingan</a:t>
            </a:r>
            <a:r>
              <a:rPr lang="en-ID" sz="1800" dirty="0"/>
              <a:t>; </a:t>
            </a:r>
          </a:p>
          <a:p>
            <a:pPr marL="482600" lvl="1" indent="-266700">
              <a:buFont typeface="+mj-lt"/>
              <a:buAutoNum type="arabicPeriod"/>
            </a:pPr>
            <a:r>
              <a:rPr lang="en-ID" sz="1800" dirty="0" err="1"/>
              <a:t>jika</a:t>
            </a:r>
            <a:r>
              <a:rPr lang="en-ID" sz="1800" dirty="0"/>
              <a:t> </a:t>
            </a:r>
            <a:r>
              <a:rPr lang="en-ID" sz="1800" dirty="0" err="1"/>
              <a:t>bangunan</a:t>
            </a:r>
            <a:r>
              <a:rPr lang="en-ID" sz="1800" dirty="0"/>
              <a:t> </a:t>
            </a:r>
            <a:r>
              <a:rPr lang="en-ID" sz="1800" dirty="0" err="1"/>
              <a:t>Penyimpanan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</a:t>
            </a:r>
            <a:r>
              <a:rPr lang="en-ID" sz="1800" dirty="0" err="1"/>
              <a:t>dibangun</a:t>
            </a:r>
            <a:r>
              <a:rPr lang="en-ID" sz="1800" dirty="0"/>
              <a:t> </a:t>
            </a:r>
            <a:r>
              <a:rPr lang="en-ID" sz="1800" dirty="0" err="1"/>
              <a:t>terpisah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bangunan</a:t>
            </a:r>
            <a:r>
              <a:rPr lang="en-ID" sz="1800" dirty="0"/>
              <a:t> lain, </a:t>
            </a:r>
            <a:r>
              <a:rPr lang="en-ID" sz="1800" dirty="0" err="1"/>
              <a:t>diberi</a:t>
            </a:r>
            <a:r>
              <a:rPr lang="en-ID" sz="1800" dirty="0"/>
              <a:t> </a:t>
            </a:r>
            <a:r>
              <a:rPr lang="en-ID" sz="1800" dirty="0" err="1"/>
              <a:t>jarak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bangunan</a:t>
            </a:r>
            <a:r>
              <a:rPr lang="en-ID" sz="1800" dirty="0"/>
              <a:t> lain paling </a:t>
            </a:r>
            <a:r>
              <a:rPr lang="en-ID" sz="1800" dirty="0" err="1"/>
              <a:t>sedikit</a:t>
            </a:r>
            <a:r>
              <a:rPr lang="en-ID" sz="1800" dirty="0"/>
              <a:t> 6 (</a:t>
            </a:r>
            <a:r>
              <a:rPr lang="en-ID" sz="1800" dirty="0" err="1"/>
              <a:t>enam</a:t>
            </a:r>
            <a:r>
              <a:rPr lang="en-ID" sz="1800" dirty="0"/>
              <a:t>) meter; </a:t>
            </a:r>
          </a:p>
          <a:p>
            <a:pPr marL="482600" lvl="1" indent="-266700">
              <a:buFont typeface="+mj-lt"/>
              <a:buAutoNum type="arabicPeriod"/>
            </a:pPr>
            <a:r>
              <a:rPr lang="en-ID" sz="1800" dirty="0" err="1"/>
              <a:t>struktur</a:t>
            </a:r>
            <a:r>
              <a:rPr lang="en-ID" sz="1800" dirty="0"/>
              <a:t> </a:t>
            </a:r>
            <a:r>
              <a:rPr lang="en-ID" sz="1800" dirty="0" err="1"/>
              <a:t>pendukung</a:t>
            </a:r>
            <a:r>
              <a:rPr lang="en-ID" sz="1800" dirty="0"/>
              <a:t> atap </a:t>
            </a:r>
            <a:r>
              <a:rPr lang="en-ID" sz="1800" dirty="0" err="1"/>
              <a:t>terdiri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bahan</a:t>
            </a:r>
            <a:r>
              <a:rPr lang="en-ID" sz="1800" dirty="0"/>
              <a:t> yang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mudah</a:t>
            </a:r>
            <a:r>
              <a:rPr lang="en-ID" sz="1800" dirty="0"/>
              <a:t> </a:t>
            </a:r>
            <a:r>
              <a:rPr lang="en-ID" sz="1800" dirty="0" err="1"/>
              <a:t>menyala</a:t>
            </a:r>
            <a:r>
              <a:rPr lang="en-ID" sz="1800" dirty="0"/>
              <a:t>, </a:t>
            </a:r>
            <a:r>
              <a:rPr lang="en-ID" sz="1800" dirty="0" err="1"/>
              <a:t>konstruksi</a:t>
            </a:r>
            <a:r>
              <a:rPr lang="en-ID" sz="1800" dirty="0"/>
              <a:t> atap </a:t>
            </a:r>
            <a:r>
              <a:rPr lang="en-ID" sz="1800" dirty="0" err="1"/>
              <a:t>dibuat</a:t>
            </a:r>
            <a:r>
              <a:rPr lang="en-ID" sz="1800" dirty="0"/>
              <a:t> </a:t>
            </a:r>
            <a:r>
              <a:rPr lang="en-ID" sz="1800" dirty="0" err="1"/>
              <a:t>ringan</a:t>
            </a:r>
            <a:r>
              <a:rPr lang="en-ID" sz="1800" dirty="0"/>
              <a:t>, dan </a:t>
            </a:r>
            <a:r>
              <a:rPr lang="en-ID" sz="1800" dirty="0" err="1"/>
              <a:t>mudah</a:t>
            </a:r>
            <a:r>
              <a:rPr lang="en-ID" sz="1800" dirty="0"/>
              <a:t> </a:t>
            </a:r>
            <a:r>
              <a:rPr lang="en-ID" sz="1800" dirty="0" err="1"/>
              <a:t>hancur</a:t>
            </a:r>
            <a:r>
              <a:rPr lang="en-ID" sz="1800" dirty="0"/>
              <a:t> </a:t>
            </a:r>
            <a:r>
              <a:rPr lang="en-ID" sz="1800" dirty="0" err="1"/>
              <a:t>bila</a:t>
            </a:r>
            <a:r>
              <a:rPr lang="en-ID" sz="1800" dirty="0"/>
              <a:t> </a:t>
            </a:r>
            <a:r>
              <a:rPr lang="en-ID" sz="1800" dirty="0" err="1"/>
              <a:t>terjadi</a:t>
            </a:r>
            <a:r>
              <a:rPr lang="en-ID" sz="1800" dirty="0"/>
              <a:t> </a:t>
            </a:r>
            <a:r>
              <a:rPr lang="en-ID" sz="1800" dirty="0" err="1"/>
              <a:t>kebakaran</a:t>
            </a:r>
            <a:r>
              <a:rPr lang="en-ID" sz="1800" dirty="0"/>
              <a:t>; </a:t>
            </a:r>
          </a:p>
          <a:p>
            <a:pPr marL="482600" lvl="1" indent="-266700">
              <a:buFont typeface="+mj-lt"/>
              <a:buAutoNum type="arabicPeriod"/>
            </a:pPr>
            <a:r>
              <a:rPr lang="en-ID" sz="1800" dirty="0"/>
              <a:t>dan </a:t>
            </a:r>
            <a:r>
              <a:rPr lang="en-ID" sz="1800" dirty="0" err="1"/>
              <a:t>diberikan</a:t>
            </a:r>
            <a:r>
              <a:rPr lang="en-ID" sz="1800" dirty="0"/>
              <a:t> </a:t>
            </a:r>
            <a:r>
              <a:rPr lang="en-ID" sz="1800" dirty="0" err="1"/>
              <a:t>penerangan</a:t>
            </a:r>
            <a:r>
              <a:rPr lang="en-ID" sz="1800" dirty="0"/>
              <a:t> yang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menyebabkan</a:t>
            </a:r>
            <a:r>
              <a:rPr lang="en-ID" sz="1800" dirty="0"/>
              <a:t> </a:t>
            </a:r>
            <a:r>
              <a:rPr lang="en-ID" sz="1800" dirty="0" err="1"/>
              <a:t>ledakan</a:t>
            </a:r>
            <a:r>
              <a:rPr lang="en-ID" sz="1800" dirty="0"/>
              <a:t>/</a:t>
            </a:r>
            <a:r>
              <a:rPr lang="en-ID" sz="1800" dirty="0" err="1"/>
              <a:t>percikan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 (</a:t>
            </a:r>
            <a:r>
              <a:rPr lang="en-ID" sz="1800" dirty="0" err="1"/>
              <a:t>explotion</a:t>
            </a:r>
            <a:r>
              <a:rPr lang="en-ID" sz="1800" dirty="0"/>
              <a:t> proof).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B893-6171-1249-998E-A6EDDB13B62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61102" y="944563"/>
            <a:ext cx="5181600" cy="2484437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marL="215900" indent="-215900">
              <a:buNone/>
            </a:pPr>
            <a:r>
              <a:rPr lang="en-ID" sz="1800" dirty="0"/>
              <a:t>b.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karakteristik</a:t>
            </a:r>
            <a:r>
              <a:rPr lang="en-ID" sz="1800" dirty="0"/>
              <a:t> </a:t>
            </a:r>
            <a:r>
              <a:rPr lang="en-ID" sz="1800" dirty="0" err="1"/>
              <a:t>mudah</a:t>
            </a:r>
            <a:r>
              <a:rPr lang="en-ID" sz="1800" dirty="0"/>
              <a:t> </a:t>
            </a:r>
            <a:r>
              <a:rPr lang="en-ID" sz="1800" dirty="0" err="1"/>
              <a:t>meledak</a:t>
            </a:r>
            <a:r>
              <a:rPr lang="en-ID" sz="1800" dirty="0"/>
              <a:t>, </a:t>
            </a:r>
            <a:r>
              <a:rPr lang="en-ID" sz="1800" dirty="0" err="1"/>
              <a:t>bangunan</a:t>
            </a:r>
            <a:r>
              <a:rPr lang="en-ID" sz="1800" dirty="0"/>
              <a:t> </a:t>
            </a:r>
            <a:r>
              <a:rPr lang="en-ID" sz="1800" dirty="0" err="1"/>
              <a:t>wajib</a:t>
            </a:r>
            <a:r>
              <a:rPr lang="en-ID" sz="1800" dirty="0"/>
              <a:t> </a:t>
            </a:r>
            <a:r>
              <a:rPr lang="en-ID" sz="1800" dirty="0" err="1"/>
              <a:t>memenuhi</a:t>
            </a:r>
            <a:r>
              <a:rPr lang="en-ID" sz="1800" dirty="0"/>
              <a:t> </a:t>
            </a:r>
            <a:r>
              <a:rPr lang="en-ID" sz="1800" dirty="0" err="1"/>
              <a:t>ketentuan</a:t>
            </a:r>
            <a:r>
              <a:rPr lang="en-ID" sz="1800" dirty="0"/>
              <a:t>:</a:t>
            </a:r>
            <a:br>
              <a:rPr lang="en-ID" sz="1800" dirty="0"/>
            </a:br>
            <a:r>
              <a:rPr lang="en-ID" sz="1800" dirty="0" err="1"/>
              <a:t>konstruksi</a:t>
            </a:r>
            <a:r>
              <a:rPr lang="en-ID" sz="1800" dirty="0"/>
              <a:t> </a:t>
            </a:r>
            <a:r>
              <a:rPr lang="en-ID" sz="1800" dirty="0" err="1"/>
              <a:t>bangunan</a:t>
            </a:r>
            <a:r>
              <a:rPr lang="en-ID" sz="1800" dirty="0"/>
              <a:t>, </a:t>
            </a:r>
            <a:r>
              <a:rPr lang="en-ID" sz="1800" dirty="0" err="1"/>
              <a:t>lantai</a:t>
            </a:r>
            <a:r>
              <a:rPr lang="en-ID" sz="1800" dirty="0"/>
              <a:t>, </a:t>
            </a:r>
            <a:r>
              <a:rPr lang="en-ID" sz="1800" dirty="0" err="1"/>
              <a:t>dinding</a:t>
            </a:r>
            <a:r>
              <a:rPr lang="en-ID" sz="1800" dirty="0"/>
              <a:t>, dan atap </a:t>
            </a:r>
            <a:r>
              <a:rPr lang="en-ID" sz="1800" dirty="0" err="1"/>
              <a:t>dibuat</a:t>
            </a:r>
            <a:r>
              <a:rPr lang="en-ID" sz="1800" dirty="0"/>
              <a:t> </a:t>
            </a:r>
            <a:r>
              <a:rPr lang="en-ID" sz="1800" dirty="0" err="1"/>
              <a:t>tahan</a:t>
            </a:r>
            <a:r>
              <a:rPr lang="en-ID" sz="1800" dirty="0"/>
              <a:t> </a:t>
            </a:r>
            <a:r>
              <a:rPr lang="en-ID" sz="1800" dirty="0" err="1"/>
              <a:t>ledakan</a:t>
            </a:r>
            <a:r>
              <a:rPr lang="en-ID" sz="1800" dirty="0"/>
              <a:t> </a:t>
            </a:r>
          </a:p>
          <a:p>
            <a:pPr marL="622300" indent="-317500">
              <a:buFont typeface="+mj-lt"/>
              <a:buAutoNum type="arabicParenR"/>
            </a:pPr>
            <a:r>
              <a:rPr lang="en-ID" sz="1800" dirty="0" err="1"/>
              <a:t>lantai</a:t>
            </a:r>
            <a:r>
              <a:rPr lang="en-ID" sz="1800" dirty="0"/>
              <a:t> dan </a:t>
            </a:r>
            <a:r>
              <a:rPr lang="en-ID" sz="1800" dirty="0" err="1"/>
              <a:t>dinding</a:t>
            </a:r>
            <a:r>
              <a:rPr lang="en-ID" sz="1800" dirty="0"/>
              <a:t> </a:t>
            </a:r>
            <a:r>
              <a:rPr lang="en-ID" sz="1800" dirty="0" err="1"/>
              <a:t>dibuat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kuat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konstruksi</a:t>
            </a:r>
            <a:r>
              <a:rPr lang="en-ID" sz="1800" dirty="0"/>
              <a:t> atap; dan </a:t>
            </a:r>
          </a:p>
          <a:p>
            <a:pPr marL="622300" indent="-317500">
              <a:buFont typeface="+mj-lt"/>
              <a:buAutoNum type="arabicParenR"/>
            </a:pP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saat</a:t>
            </a:r>
            <a:r>
              <a:rPr lang="en-ID" sz="1800" dirty="0"/>
              <a:t> </a:t>
            </a:r>
            <a:r>
              <a:rPr lang="en-ID" sz="1800" dirty="0" err="1"/>
              <a:t>memenuhi</a:t>
            </a:r>
            <a:r>
              <a:rPr lang="en-ID" sz="1800" dirty="0"/>
              <a:t> </a:t>
            </a:r>
            <a:r>
              <a:rPr lang="en-ID" sz="1800" dirty="0" err="1"/>
              <a:t>ketentuan</a:t>
            </a:r>
            <a:r>
              <a:rPr lang="en-ID" sz="1800" dirty="0"/>
              <a:t> </a:t>
            </a:r>
            <a:r>
              <a:rPr lang="en-ID" sz="1800" dirty="0" err="1"/>
              <a:t>suhu</a:t>
            </a:r>
            <a:r>
              <a:rPr lang="en-ID" sz="1800" dirty="0"/>
              <a:t> </a:t>
            </a:r>
            <a:r>
              <a:rPr lang="en-ID" sz="1800" dirty="0" err="1"/>
              <a:t>ruangan</a:t>
            </a:r>
            <a:r>
              <a:rPr lang="en-ID" sz="1800" dirty="0"/>
              <a:t>;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C5315-2E66-BC44-9660-0FFA17A2ADBB}"/>
              </a:ext>
            </a:extLst>
          </p:cNvPr>
          <p:cNvSpPr txBox="1"/>
          <p:nvPr/>
        </p:nvSpPr>
        <p:spPr>
          <a:xfrm>
            <a:off x="6261102" y="3736750"/>
            <a:ext cx="5321298" cy="2308324"/>
          </a:xfrm>
          <a:prstGeom prst="rect">
            <a:avLst/>
          </a:prstGeom>
          <a:noFill/>
          <a:ln w="76200">
            <a:solidFill>
              <a:srgbClr val="00FA00"/>
            </a:solidFill>
          </a:ln>
        </p:spPr>
        <p:txBody>
          <a:bodyPr wrap="square" rtlCol="0">
            <a:spAutoFit/>
          </a:bodyPr>
          <a:lstStyle/>
          <a:p>
            <a:pPr marL="215900" indent="-215900">
              <a:buNone/>
            </a:pPr>
            <a:r>
              <a:rPr lang="en-ID" dirty="0"/>
              <a:t>c.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reaktif</a:t>
            </a:r>
            <a:r>
              <a:rPr lang="en-ID" dirty="0"/>
              <a:t>, </a:t>
            </a:r>
            <a:r>
              <a:rPr lang="en-ID" dirty="0" err="1"/>
              <a:t>korosif</a:t>
            </a:r>
            <a:r>
              <a:rPr lang="en-ID" dirty="0"/>
              <a:t>,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beracun</a:t>
            </a:r>
            <a:r>
              <a:rPr lang="en-ID" dirty="0"/>
              <a:t>, </a:t>
            </a:r>
            <a:r>
              <a:rPr lang="en-ID" dirty="0" err="1"/>
              <a:t>bangunan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: </a:t>
            </a:r>
          </a:p>
          <a:p>
            <a:pPr marL="622300" indent="-317500">
              <a:buFont typeface="+mj-lt"/>
              <a:buAutoNum type="arabicParenR"/>
            </a:pPr>
            <a:r>
              <a:rPr lang="en-ID" dirty="0" err="1"/>
              <a:t>konstruksi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dilepas</a:t>
            </a:r>
            <a:r>
              <a:rPr lang="en-ID" dirty="0"/>
              <a:t>; dan </a:t>
            </a:r>
          </a:p>
          <a:p>
            <a:pPr marL="622300" indent="-317500">
              <a:buFont typeface="+mj-lt"/>
              <a:buAutoNum type="arabicParenR"/>
            </a:pPr>
            <a:r>
              <a:rPr lang="en-ID" dirty="0" err="1"/>
              <a:t>konstruksi</a:t>
            </a:r>
            <a:r>
              <a:rPr lang="en-ID" dirty="0"/>
              <a:t> atap, </a:t>
            </a:r>
            <a:r>
              <a:rPr lang="en-ID" dirty="0" err="1"/>
              <a:t>dinding</a:t>
            </a:r>
            <a:r>
              <a:rPr lang="en-ID" dirty="0"/>
              <a:t>, dan </a:t>
            </a:r>
            <a:r>
              <a:rPr lang="en-ID" dirty="0" err="1"/>
              <a:t>lantai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tahan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korosi</a:t>
            </a:r>
            <a:r>
              <a:rPr lang="en-ID" dirty="0"/>
              <a:t> dan </a:t>
            </a:r>
            <a:r>
              <a:rPr lang="en-ID" dirty="0" err="1"/>
              <a:t>api</a:t>
            </a:r>
            <a:r>
              <a:rPr lang="en-ID" dirty="0"/>
              <a:t>. </a:t>
            </a:r>
          </a:p>
          <a:p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356C437-EB56-4D41-8947-EE6E6468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515600" cy="627632"/>
          </a:xfrm>
        </p:spPr>
        <p:txBody>
          <a:bodyPr/>
          <a:lstStyle/>
          <a:p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B3; </a:t>
            </a:r>
            <a:r>
              <a:rPr lang="en-ID" dirty="0" err="1"/>
              <a:t>Bangunan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5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62BF8-A87B-A34E-A484-68AF4CDFC2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9400" y="173038"/>
            <a:ext cx="5499100" cy="6494462"/>
          </a:xfrm>
          <a:ln w="762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D" sz="1800" dirty="0" err="1"/>
              <a:t>Pasal</a:t>
            </a:r>
            <a:r>
              <a:rPr lang="en-ID" sz="1800" dirty="0"/>
              <a:t> 13 </a:t>
            </a:r>
          </a:p>
          <a:p>
            <a:pPr marL="355600" indent="-355600">
              <a:buNone/>
            </a:pPr>
            <a:r>
              <a:rPr lang="en-ID" sz="1800" dirty="0"/>
              <a:t>(1)  </a:t>
            </a: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Penyimpanan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berupa</a:t>
            </a:r>
            <a:r>
              <a:rPr lang="en-ID" sz="1600" dirty="0"/>
              <a:t> </a:t>
            </a:r>
            <a:r>
              <a:rPr lang="en-ID" sz="1600" dirty="0" err="1"/>
              <a:t>tangki</a:t>
            </a:r>
            <a:r>
              <a:rPr lang="en-ID" sz="1600" dirty="0"/>
              <a:t>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kontainer</a:t>
            </a:r>
            <a:r>
              <a:rPr lang="en-ID" sz="1600" dirty="0"/>
              <a:t> </a:t>
            </a:r>
            <a:r>
              <a:rPr lang="en-ID" sz="1600" dirty="0" err="1"/>
              <a:t>sebagaimana</a:t>
            </a:r>
            <a:r>
              <a:rPr lang="en-ID" sz="1600" dirty="0"/>
              <a:t> </a:t>
            </a:r>
            <a:r>
              <a:rPr lang="en-ID" sz="1600" dirty="0" err="1"/>
              <a:t>dimaksud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Pasal</a:t>
            </a:r>
            <a:r>
              <a:rPr lang="en-ID" sz="1600" dirty="0"/>
              <a:t> 9 </a:t>
            </a:r>
            <a:r>
              <a:rPr lang="en-ID" sz="1600" dirty="0" err="1"/>
              <a:t>huruf</a:t>
            </a:r>
            <a:r>
              <a:rPr lang="en-ID" sz="1600" dirty="0"/>
              <a:t> b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menyimpan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fase</a:t>
            </a:r>
            <a:r>
              <a:rPr lang="en-ID" sz="1600" dirty="0"/>
              <a:t> </a:t>
            </a:r>
            <a:r>
              <a:rPr lang="en-ID" sz="1600" dirty="0" err="1"/>
              <a:t>cair</a:t>
            </a:r>
            <a:r>
              <a:rPr lang="en-ID" sz="1600" dirty="0"/>
              <a:t>: </a:t>
            </a:r>
            <a:endParaRPr lang="en-ID" sz="1800" dirty="0"/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kategori</a:t>
            </a:r>
            <a:r>
              <a:rPr lang="en-ID" sz="1600" dirty="0"/>
              <a:t> 1;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kategori</a:t>
            </a:r>
            <a:r>
              <a:rPr lang="en-ID" sz="1600" dirty="0"/>
              <a:t> 2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spesifik</a:t>
            </a:r>
            <a:r>
              <a:rPr lang="en-ID" sz="1600" dirty="0"/>
              <a:t>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kategori</a:t>
            </a:r>
            <a:r>
              <a:rPr lang="en-ID" sz="1600" dirty="0"/>
              <a:t> 2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spesifik</a:t>
            </a:r>
            <a:r>
              <a:rPr lang="en-ID" sz="1600" dirty="0"/>
              <a:t> </a:t>
            </a:r>
            <a:r>
              <a:rPr lang="en-ID" sz="1600" dirty="0" err="1"/>
              <a:t>umum</a:t>
            </a:r>
            <a:r>
              <a:rPr lang="en-ID" sz="1600" dirty="0"/>
              <a:t>. </a:t>
            </a:r>
          </a:p>
          <a:p>
            <a:pPr marL="304800" indent="-304800">
              <a:buNone/>
            </a:pPr>
            <a:r>
              <a:rPr lang="en-ID" sz="1800" dirty="0"/>
              <a:t>(2)  </a:t>
            </a: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Penyimpanan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berupa</a:t>
            </a:r>
            <a:r>
              <a:rPr lang="en-ID" sz="1600" dirty="0"/>
              <a:t> </a:t>
            </a:r>
            <a:r>
              <a:rPr lang="en-ID" sz="1600" dirty="0" err="1"/>
              <a:t>tangki</a:t>
            </a:r>
            <a:r>
              <a:rPr lang="en-ID" sz="1600" dirty="0"/>
              <a:t>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kontainer</a:t>
            </a:r>
            <a:r>
              <a:rPr lang="en-ID" sz="1600" dirty="0"/>
              <a:t> </a:t>
            </a:r>
            <a:r>
              <a:rPr lang="en-ID" sz="1600" dirty="0" err="1"/>
              <a:t>sebagaimana</a:t>
            </a:r>
            <a:r>
              <a:rPr lang="en-ID" sz="1600" dirty="0"/>
              <a:t> </a:t>
            </a:r>
            <a:r>
              <a:rPr lang="en-ID" sz="1600" dirty="0" err="1"/>
              <a:t>dimaksud</a:t>
            </a:r>
            <a:r>
              <a:rPr lang="en-ID" sz="1600" dirty="0"/>
              <a:t> pada </a:t>
            </a:r>
            <a:r>
              <a:rPr lang="en-ID" sz="1600" dirty="0" err="1"/>
              <a:t>ayat</a:t>
            </a:r>
            <a:r>
              <a:rPr lang="en-ID" sz="1600" dirty="0"/>
              <a:t> (1)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persyaratan</a:t>
            </a:r>
            <a:r>
              <a:rPr lang="en-ID" sz="16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dibangun</a:t>
            </a:r>
            <a:r>
              <a:rPr lang="en-ID" sz="1600" dirty="0"/>
              <a:t> di </a:t>
            </a:r>
            <a:r>
              <a:rPr lang="en-ID" sz="1600" dirty="0" err="1"/>
              <a:t>atas</a:t>
            </a:r>
            <a:r>
              <a:rPr lang="en-ID" sz="1600" dirty="0"/>
              <a:t> </a:t>
            </a:r>
            <a:r>
              <a:rPr lang="en-ID" sz="1600" dirty="0" err="1"/>
              <a:t>permukaan</a:t>
            </a:r>
            <a:r>
              <a:rPr lang="en-ID" sz="1600" dirty="0"/>
              <a:t> </a:t>
            </a:r>
            <a:r>
              <a:rPr lang="en-ID" sz="1600" dirty="0" err="1"/>
              <a:t>tanah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lantai</a:t>
            </a:r>
            <a:r>
              <a:rPr lang="en-ID" sz="1600" dirty="0"/>
              <a:t> </a:t>
            </a:r>
            <a:r>
              <a:rPr lang="en-ID" sz="1600" dirty="0" err="1"/>
              <a:t>kedap</a:t>
            </a:r>
            <a:r>
              <a:rPr lang="en-ID" sz="1600" dirty="0"/>
              <a:t> air dan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bergelombang</a:t>
            </a:r>
            <a:r>
              <a:rPr lang="en-ID" sz="16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tangki</a:t>
            </a:r>
            <a:r>
              <a:rPr lang="en-ID" sz="1600" dirty="0"/>
              <a:t>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kontainer</a:t>
            </a:r>
            <a:r>
              <a:rPr lang="en-ID" sz="1600" dirty="0"/>
              <a:t> dan </a:t>
            </a: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penunjangnya</a:t>
            </a:r>
            <a:r>
              <a:rPr lang="en-ID" sz="1600" dirty="0"/>
              <a:t> </a:t>
            </a:r>
            <a:r>
              <a:rPr lang="en-ID" sz="1600" dirty="0" err="1"/>
              <a:t>terbuat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yang </a:t>
            </a:r>
            <a:r>
              <a:rPr lang="en-ID" sz="1600" dirty="0" err="1"/>
              <a:t>cocok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karakteristik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yang </a:t>
            </a:r>
            <a:r>
              <a:rPr lang="en-ID" sz="1600" dirty="0" err="1"/>
              <a:t>disimpan</a:t>
            </a:r>
            <a:r>
              <a:rPr lang="en-ID" sz="16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mudah</a:t>
            </a:r>
            <a:r>
              <a:rPr lang="en-ID" sz="1600" dirty="0"/>
              <a:t> </a:t>
            </a:r>
            <a:r>
              <a:rPr lang="en-ID" sz="1600" dirty="0" err="1"/>
              <a:t>pecah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bocor;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tanggul</a:t>
            </a:r>
            <a:r>
              <a:rPr lang="en-ID" sz="1600" dirty="0"/>
              <a:t> dan </a:t>
            </a:r>
            <a:r>
              <a:rPr lang="en-ID" sz="1600" dirty="0" err="1"/>
              <a:t>saluran</a:t>
            </a:r>
            <a:r>
              <a:rPr lang="en-ID" sz="1600" dirty="0"/>
              <a:t> </a:t>
            </a:r>
            <a:r>
              <a:rPr lang="en-ID" sz="1600" dirty="0" err="1"/>
              <a:t>pembuangan</a:t>
            </a:r>
            <a:r>
              <a:rPr lang="en-ID" sz="1600" dirty="0"/>
              <a:t> di </a:t>
            </a:r>
            <a:r>
              <a:rPr lang="en-ID" sz="1600" dirty="0" err="1"/>
              <a:t>sekeliling</a:t>
            </a:r>
            <a:r>
              <a:rPr lang="en-ID" sz="1600" dirty="0"/>
              <a:t> </a:t>
            </a:r>
            <a:r>
              <a:rPr lang="en-ID" sz="1600" dirty="0" err="1"/>
              <a:t>tangki</a:t>
            </a:r>
            <a:r>
              <a:rPr lang="en-ID" sz="1600" dirty="0"/>
              <a:t>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kontainer</a:t>
            </a:r>
            <a:r>
              <a:rPr lang="en-ID" sz="1600" dirty="0"/>
              <a:t> </a:t>
            </a:r>
            <a:r>
              <a:rPr lang="en-ID" sz="1600" dirty="0" err="1"/>
              <a:t>menuju</a:t>
            </a:r>
            <a:r>
              <a:rPr lang="en-ID" sz="1600" dirty="0"/>
              <a:t> </a:t>
            </a:r>
            <a:r>
              <a:rPr lang="en-ID" sz="1600" dirty="0" err="1"/>
              <a:t>bak</a:t>
            </a:r>
            <a:r>
              <a:rPr lang="en-ID" sz="1600" dirty="0"/>
              <a:t> </a:t>
            </a:r>
            <a:r>
              <a:rPr lang="en-ID" sz="1600" dirty="0" err="1"/>
              <a:t>penampung</a:t>
            </a:r>
            <a:r>
              <a:rPr lang="en-ID" sz="1600" dirty="0"/>
              <a:t> </a:t>
            </a:r>
            <a:r>
              <a:rPr lang="en-ID" sz="1600" dirty="0" err="1"/>
              <a:t>tumpahan</a:t>
            </a:r>
            <a:r>
              <a:rPr lang="en-ID" sz="16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terlindung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penyinaran</a:t>
            </a:r>
            <a:r>
              <a:rPr lang="en-ID" sz="1600" dirty="0"/>
              <a:t> </a:t>
            </a:r>
            <a:r>
              <a:rPr lang="en-ID" sz="1600" dirty="0" err="1"/>
              <a:t>matahari</a:t>
            </a:r>
            <a:r>
              <a:rPr lang="en-ID" sz="1600" dirty="0"/>
              <a:t> dan </a:t>
            </a:r>
            <a:r>
              <a:rPr lang="en-ID" sz="1600" dirty="0" err="1"/>
              <a:t>masuknya</a:t>
            </a:r>
            <a:r>
              <a:rPr lang="en-ID" sz="1600" dirty="0"/>
              <a:t> air </a:t>
            </a:r>
            <a:r>
              <a:rPr lang="en-ID" sz="1600" dirty="0" err="1"/>
              <a:t>hujan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,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yang </a:t>
            </a:r>
            <a:r>
              <a:rPr lang="en-ID" sz="1600" dirty="0" err="1"/>
              <a:t>disimpan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sifat</a:t>
            </a:r>
            <a:r>
              <a:rPr lang="en-ID" sz="1600" dirty="0"/>
              <a:t> </a:t>
            </a:r>
            <a:r>
              <a:rPr lang="en-ID" sz="1600" dirty="0" err="1"/>
              <a:t>mudah</a:t>
            </a:r>
            <a:r>
              <a:rPr lang="en-ID" sz="1600" dirty="0"/>
              <a:t> </a:t>
            </a:r>
            <a:r>
              <a:rPr lang="en-ID" sz="1600" dirty="0" err="1"/>
              <a:t>mengembang</a:t>
            </a:r>
            <a:r>
              <a:rPr lang="en-ID" sz="1600" dirty="0"/>
              <a:t>, </a:t>
            </a:r>
            <a:r>
              <a:rPr lang="en-ID" sz="1600" dirty="0" err="1"/>
              <a:t>menghasilkan</a:t>
            </a:r>
            <a:r>
              <a:rPr lang="en-ID" sz="1600" dirty="0"/>
              <a:t> gas,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bereaksi</a:t>
            </a:r>
            <a:r>
              <a:rPr lang="en-ID" sz="1600" dirty="0"/>
              <a:t> </a:t>
            </a:r>
            <a:r>
              <a:rPr lang="en-ID" sz="1600" dirty="0" err="1"/>
              <a:t>akibat</a:t>
            </a:r>
            <a:r>
              <a:rPr lang="en-ID" sz="1600" dirty="0"/>
              <a:t> </a:t>
            </a:r>
            <a:r>
              <a:rPr lang="en-ID" sz="1600" dirty="0" err="1"/>
              <a:t>temperatur</a:t>
            </a:r>
            <a:r>
              <a:rPr lang="en-ID" sz="1600" dirty="0"/>
              <a:t> dan </a:t>
            </a:r>
            <a:r>
              <a:rPr lang="en-ID" sz="1600" dirty="0" err="1"/>
              <a:t>tekanan</a:t>
            </a:r>
            <a:r>
              <a:rPr lang="en-ID" sz="1600" dirty="0"/>
              <a:t>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600" dirty="0" err="1"/>
              <a:t>dilengkapi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simbol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ketentuan</a:t>
            </a:r>
            <a:r>
              <a:rPr lang="en-ID" sz="1600" dirty="0"/>
              <a:t> </a:t>
            </a:r>
            <a:r>
              <a:rPr lang="en-ID" sz="1600" dirty="0" err="1"/>
              <a:t>peraturan</a:t>
            </a:r>
            <a:r>
              <a:rPr lang="en-ID" sz="1600" dirty="0"/>
              <a:t> </a:t>
            </a:r>
            <a:r>
              <a:rPr lang="en-ID" sz="1600" dirty="0" err="1"/>
              <a:t>perundang-undangan</a:t>
            </a:r>
            <a:r>
              <a:rPr lang="en-ID" sz="1400" dirty="0"/>
              <a:t>. </a:t>
            </a:r>
            <a:endParaRPr lang="en-ID" sz="1050" dirty="0"/>
          </a:p>
          <a:p>
            <a:pPr lvl="1"/>
            <a:endParaRPr lang="en-ID" sz="10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3F9C03-FD7C-CB4E-9EDC-947A812148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13500" y="193676"/>
            <a:ext cx="5181600" cy="6156324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D" sz="1600" dirty="0" err="1"/>
              <a:t>Pasal</a:t>
            </a:r>
            <a:r>
              <a:rPr lang="en-ID" sz="1600" dirty="0"/>
              <a:t> 14 </a:t>
            </a:r>
          </a:p>
          <a:p>
            <a:pPr marL="304800" indent="-304800">
              <a:buNone/>
            </a:pPr>
            <a:r>
              <a:rPr lang="en-ID" sz="1600" dirty="0"/>
              <a:t>(1)  </a:t>
            </a: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Penyimpanan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berupa</a:t>
            </a:r>
            <a:r>
              <a:rPr lang="en-ID" sz="1600" dirty="0"/>
              <a:t> silo </a:t>
            </a:r>
            <a:r>
              <a:rPr lang="en-ID" sz="1600" dirty="0" err="1"/>
              <a:t>sebagaimana</a:t>
            </a:r>
            <a:r>
              <a:rPr lang="en-ID" sz="1600" dirty="0"/>
              <a:t> </a:t>
            </a:r>
            <a:r>
              <a:rPr lang="en-ID" sz="1600" dirty="0" err="1"/>
              <a:t>dimaksud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Pasal</a:t>
            </a:r>
            <a:r>
              <a:rPr lang="en-ID" sz="1600" dirty="0"/>
              <a:t> 9 </a:t>
            </a:r>
            <a:r>
              <a:rPr lang="en-ID" sz="1600" dirty="0" err="1"/>
              <a:t>huruf</a:t>
            </a:r>
            <a:r>
              <a:rPr lang="en-ID" sz="1600" dirty="0"/>
              <a:t> c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menyimpan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fase</a:t>
            </a:r>
            <a:r>
              <a:rPr lang="en-ID" sz="1600" dirty="0"/>
              <a:t> </a:t>
            </a:r>
            <a:r>
              <a:rPr lang="en-ID" sz="1600" dirty="0" err="1"/>
              <a:t>padat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rentang</a:t>
            </a:r>
            <a:r>
              <a:rPr lang="en-ID" sz="1600" dirty="0"/>
              <a:t> </a:t>
            </a:r>
            <a:r>
              <a:rPr lang="en-ID" sz="1600" dirty="0" err="1"/>
              <a:t>ukuran</a:t>
            </a:r>
            <a:r>
              <a:rPr lang="en-ID" sz="1600" dirty="0"/>
              <a:t> </a:t>
            </a:r>
            <a:r>
              <a:rPr lang="en-ID" sz="1600" dirty="0" err="1"/>
              <a:t>butir</a:t>
            </a:r>
            <a:r>
              <a:rPr lang="en-ID" sz="1600" dirty="0"/>
              <a:t> 0,5-300 </a:t>
            </a:r>
            <a:r>
              <a:rPr lang="el-GR" sz="1600" dirty="0"/>
              <a:t>μ</a:t>
            </a:r>
            <a:r>
              <a:rPr lang="en-ID" sz="1600" dirty="0"/>
              <a:t>m (</a:t>
            </a:r>
            <a:r>
              <a:rPr lang="en-ID" sz="1600" dirty="0" err="1"/>
              <a:t>nol</a:t>
            </a:r>
            <a:r>
              <a:rPr lang="en-ID" sz="1600" dirty="0"/>
              <a:t> </a:t>
            </a:r>
            <a:r>
              <a:rPr lang="en-ID" sz="1600" dirty="0" err="1"/>
              <a:t>koma</a:t>
            </a:r>
            <a:r>
              <a:rPr lang="en-ID" sz="1600" dirty="0"/>
              <a:t> lima </a:t>
            </a:r>
            <a:r>
              <a:rPr lang="en-ID" sz="1600" dirty="0" err="1"/>
              <a:t>sampai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tiga</a:t>
            </a:r>
            <a:r>
              <a:rPr lang="en-ID" sz="1600" dirty="0"/>
              <a:t> </a:t>
            </a:r>
            <a:r>
              <a:rPr lang="en-ID" sz="1600" dirty="0" err="1"/>
              <a:t>ratus</a:t>
            </a:r>
            <a:r>
              <a:rPr lang="en-ID" sz="1600" dirty="0"/>
              <a:t> </a:t>
            </a:r>
            <a:r>
              <a:rPr lang="en-ID" sz="1600" dirty="0" err="1"/>
              <a:t>mikrometer</a:t>
            </a:r>
            <a:r>
              <a:rPr lang="en-ID" sz="1600" dirty="0"/>
              <a:t>):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 err="1"/>
              <a:t>kategori</a:t>
            </a:r>
            <a:r>
              <a:rPr lang="en-ID" sz="1400" dirty="0"/>
              <a:t> 1;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 err="1"/>
              <a:t>kategori</a:t>
            </a:r>
            <a:r>
              <a:rPr lang="en-ID" sz="1400" dirty="0"/>
              <a:t> 2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spesifik</a:t>
            </a:r>
            <a:r>
              <a:rPr lang="en-ID" sz="1400" dirty="0"/>
              <a:t>,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 err="1"/>
              <a:t>spesifik</a:t>
            </a:r>
            <a:r>
              <a:rPr lang="en-ID" sz="1400" dirty="0"/>
              <a:t> </a:t>
            </a:r>
            <a:r>
              <a:rPr lang="en-ID" sz="1400" dirty="0" err="1"/>
              <a:t>umum</a:t>
            </a:r>
            <a:r>
              <a:rPr lang="en-ID" sz="1400" dirty="0"/>
              <a:t>, dan </a:t>
            </a:r>
            <a:r>
              <a:rPr lang="en-ID" sz="1400" dirty="0" err="1"/>
              <a:t>sumber</a:t>
            </a:r>
            <a:r>
              <a:rPr lang="en-ID" sz="1400" dirty="0"/>
              <a:t> </a:t>
            </a:r>
            <a:r>
              <a:rPr lang="en-ID" sz="1400" dirty="0" err="1"/>
              <a:t>spesifik</a:t>
            </a:r>
            <a:r>
              <a:rPr lang="en-ID" sz="1400" dirty="0"/>
              <a:t> </a:t>
            </a:r>
            <a:r>
              <a:rPr lang="en-ID" sz="1400" dirty="0" err="1"/>
              <a:t>khusus</a:t>
            </a:r>
            <a:r>
              <a:rPr lang="en-ID" sz="1400" dirty="0"/>
              <a:t>. </a:t>
            </a:r>
          </a:p>
          <a:p>
            <a:pPr marL="304800" indent="-304800">
              <a:buNone/>
            </a:pPr>
            <a:r>
              <a:rPr lang="en-ID" sz="1600" dirty="0"/>
              <a:t>(2)  </a:t>
            </a: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sebagaimana</a:t>
            </a:r>
            <a:r>
              <a:rPr lang="en-ID" sz="1600" dirty="0"/>
              <a:t> </a:t>
            </a:r>
            <a:r>
              <a:rPr lang="en-ID" sz="1600" dirty="0" err="1"/>
              <a:t>dimaksud</a:t>
            </a:r>
            <a:r>
              <a:rPr lang="en-ID" sz="1600" dirty="0"/>
              <a:t> pada </a:t>
            </a:r>
            <a:r>
              <a:rPr lang="en-ID" sz="1600" dirty="0" err="1"/>
              <a:t>ayat</a:t>
            </a:r>
            <a:r>
              <a:rPr lang="en-ID" sz="1600" dirty="0"/>
              <a:t> (1) </a:t>
            </a:r>
            <a:r>
              <a:rPr lang="en-ID" sz="1600" dirty="0" err="1"/>
              <a:t>wajib</a:t>
            </a:r>
            <a:r>
              <a:rPr lang="en-ID" sz="1600" dirty="0"/>
              <a:t> </a:t>
            </a:r>
            <a:r>
              <a:rPr lang="en-ID" sz="1600" dirty="0" err="1"/>
              <a:t>memenuhi</a:t>
            </a:r>
            <a:r>
              <a:rPr lang="en-ID" sz="1600" dirty="0"/>
              <a:t> </a:t>
            </a:r>
            <a:r>
              <a:rPr lang="en-ID" sz="1600" dirty="0" err="1"/>
              <a:t>persyaratan</a:t>
            </a:r>
            <a:r>
              <a:rPr lang="en-ID" sz="16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 err="1"/>
              <a:t>dibangun</a:t>
            </a:r>
            <a:r>
              <a:rPr lang="en-ID" sz="1400" dirty="0"/>
              <a:t> di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permukaan</a:t>
            </a:r>
            <a:r>
              <a:rPr lang="en-ID" sz="1400" dirty="0"/>
              <a:t> </a:t>
            </a:r>
            <a:r>
              <a:rPr lang="en-ID" sz="1400" dirty="0" err="1"/>
              <a:t>tanah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fondasi</a:t>
            </a:r>
            <a:r>
              <a:rPr lang="en-ID" sz="14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/>
              <a:t>yang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mendukung</a:t>
            </a:r>
            <a:r>
              <a:rPr lang="en-ID" sz="1400" dirty="0"/>
              <a:t> </a:t>
            </a:r>
            <a:r>
              <a:rPr lang="en-ID" sz="1400" dirty="0" err="1"/>
              <a:t>ketahanan</a:t>
            </a:r>
            <a:r>
              <a:rPr lang="en-ID" sz="1400" dirty="0"/>
              <a:t> silo </a:t>
            </a:r>
            <a:r>
              <a:rPr lang="en-ID" sz="1400" dirty="0" err="1"/>
              <a:t>terhadap</a:t>
            </a:r>
            <a:r>
              <a:rPr lang="en-ID" sz="1400" dirty="0"/>
              <a:t> </a:t>
            </a:r>
            <a:r>
              <a:rPr lang="en-ID" sz="1400" dirty="0" err="1"/>
              <a:t>tekanan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 dan </a:t>
            </a:r>
            <a:r>
              <a:rPr lang="en-ID" sz="1400" dirty="0" err="1"/>
              <a:t>bawah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mampu</a:t>
            </a:r>
            <a:r>
              <a:rPr lang="en-ID" sz="1400" dirty="0"/>
              <a:t> </a:t>
            </a:r>
            <a:r>
              <a:rPr lang="en-ID" sz="1400" dirty="0" err="1"/>
              <a:t>mencegah</a:t>
            </a:r>
            <a:r>
              <a:rPr lang="en-ID" sz="1400" dirty="0"/>
              <a:t> </a:t>
            </a:r>
            <a:r>
              <a:rPr lang="en-ID" sz="1400" dirty="0" err="1"/>
              <a:t>kerusakan</a:t>
            </a:r>
            <a:r>
              <a:rPr lang="en-ID" sz="1400" dirty="0"/>
              <a:t> yang </a:t>
            </a:r>
            <a:r>
              <a:rPr lang="en-ID" sz="1400" dirty="0" err="1"/>
              <a:t>diakibatkan</a:t>
            </a:r>
            <a:r>
              <a:rPr lang="en-ID" sz="1400" dirty="0"/>
              <a:t> </a:t>
            </a:r>
            <a:r>
              <a:rPr lang="en-ID" sz="1400" dirty="0" err="1"/>
              <a:t>karena</a:t>
            </a:r>
            <a:r>
              <a:rPr lang="en-ID" sz="1400" dirty="0"/>
              <a:t> </a:t>
            </a:r>
            <a:r>
              <a:rPr lang="en-ID" sz="1400" dirty="0" err="1"/>
              <a:t>pengisian</a:t>
            </a:r>
            <a:r>
              <a:rPr lang="en-ID" sz="1400" dirty="0"/>
              <a:t>, </a:t>
            </a:r>
            <a:r>
              <a:rPr lang="en-ID" sz="1400" dirty="0" err="1"/>
              <a:t>tekanan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gaya</a:t>
            </a:r>
            <a:r>
              <a:rPr lang="en-ID" sz="1400" dirty="0"/>
              <a:t> </a:t>
            </a:r>
            <a:r>
              <a:rPr lang="en-ID" sz="1400" dirty="0" err="1"/>
              <a:t>angkat</a:t>
            </a:r>
            <a:r>
              <a:rPr lang="en-ID" sz="1400" dirty="0"/>
              <a:t> (up lift);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 err="1"/>
              <a:t>dibangun</a:t>
            </a:r>
            <a:r>
              <a:rPr lang="en-ID" sz="1400" dirty="0"/>
              <a:t> </a:t>
            </a:r>
            <a:r>
              <a:rPr lang="en-ID" sz="1400" dirty="0" err="1"/>
              <a:t>tanggul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lantai</a:t>
            </a:r>
            <a:r>
              <a:rPr lang="en-ID" sz="1400" dirty="0"/>
              <a:t> </a:t>
            </a:r>
            <a:r>
              <a:rPr lang="en-ID" sz="1400" dirty="0" err="1"/>
              <a:t>kedap</a:t>
            </a:r>
            <a:r>
              <a:rPr lang="en-ID" sz="1400" dirty="0"/>
              <a:t> di </a:t>
            </a:r>
            <a:r>
              <a:rPr lang="en-ID" sz="1400" dirty="0" err="1"/>
              <a:t>sekitar</a:t>
            </a:r>
            <a:r>
              <a:rPr lang="en-ID" sz="1400" dirty="0"/>
              <a:t> pipa input </a:t>
            </a:r>
            <a:r>
              <a:rPr lang="en-ID" sz="1400" dirty="0" err="1"/>
              <a:t>ke</a:t>
            </a:r>
            <a:r>
              <a:rPr lang="en-ID" sz="1400" dirty="0"/>
              <a:t> silo,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menampung</a:t>
            </a:r>
            <a:r>
              <a:rPr lang="en-ID" sz="1400" dirty="0"/>
              <a:t> </a:t>
            </a:r>
            <a:r>
              <a:rPr lang="en-ID" sz="1400" dirty="0" err="1"/>
              <a:t>Limbah</a:t>
            </a:r>
            <a:r>
              <a:rPr lang="en-ID" sz="1400" dirty="0"/>
              <a:t> B3 </a:t>
            </a:r>
            <a:r>
              <a:rPr lang="en-ID" sz="1400" dirty="0" err="1"/>
              <a:t>jika</a:t>
            </a:r>
            <a:r>
              <a:rPr lang="en-ID" sz="1400" dirty="0"/>
              <a:t> </a:t>
            </a:r>
            <a:r>
              <a:rPr lang="en-ID" sz="1400" dirty="0" err="1"/>
              <a:t>terjadi</a:t>
            </a:r>
            <a:r>
              <a:rPr lang="en-ID" sz="1400" dirty="0"/>
              <a:t> </a:t>
            </a:r>
            <a:r>
              <a:rPr lang="en-ID" sz="1400" dirty="0" err="1"/>
              <a:t>ceceran</a:t>
            </a:r>
            <a:r>
              <a:rPr lang="en-ID" sz="1400" dirty="0"/>
              <a:t>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400" dirty="0" err="1"/>
              <a:t>dilengkapi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simbol</a:t>
            </a:r>
            <a:r>
              <a:rPr lang="en-ID" sz="1400" dirty="0"/>
              <a:t> </a:t>
            </a:r>
            <a:r>
              <a:rPr lang="en-ID" sz="1400" dirty="0" err="1"/>
              <a:t>Limbah</a:t>
            </a:r>
            <a:r>
              <a:rPr lang="en-ID" sz="1400" dirty="0"/>
              <a:t> B3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ketentuan</a:t>
            </a:r>
            <a:r>
              <a:rPr lang="en-ID" sz="1400" dirty="0"/>
              <a:t> </a:t>
            </a:r>
            <a:r>
              <a:rPr lang="en-ID" sz="1400" dirty="0" err="1"/>
              <a:t>peraturan</a:t>
            </a:r>
            <a:r>
              <a:rPr lang="en-ID" sz="1400" dirty="0"/>
              <a:t> </a:t>
            </a:r>
            <a:r>
              <a:rPr lang="en-ID" sz="1400" dirty="0" err="1"/>
              <a:t>perundang-undangan</a:t>
            </a:r>
            <a:r>
              <a:rPr lang="en-ID" sz="1400" dirty="0"/>
              <a:t>. </a:t>
            </a:r>
          </a:p>
          <a:p>
            <a:pPr marL="304800" indent="-304800">
              <a:buNone/>
            </a:pPr>
            <a:r>
              <a:rPr lang="en-ID" sz="1600" dirty="0"/>
              <a:t>(3)  </a:t>
            </a:r>
            <a:r>
              <a:rPr lang="en-ID" sz="1600" dirty="0" err="1"/>
              <a:t>Fasilitas</a:t>
            </a:r>
            <a:r>
              <a:rPr lang="en-ID" sz="1600" dirty="0"/>
              <a:t> </a:t>
            </a:r>
            <a:r>
              <a:rPr lang="en-ID" sz="1600" dirty="0" err="1"/>
              <a:t>Penyimpanan</a:t>
            </a:r>
            <a:r>
              <a:rPr lang="en-ID" sz="1600" dirty="0"/>
              <a:t> </a:t>
            </a:r>
            <a:r>
              <a:rPr lang="en-ID" sz="1600" dirty="0" err="1"/>
              <a:t>Limbah</a:t>
            </a:r>
            <a:r>
              <a:rPr lang="en-ID" sz="1600" dirty="0"/>
              <a:t> B3 </a:t>
            </a:r>
            <a:r>
              <a:rPr lang="en-ID" sz="1600" dirty="0" err="1"/>
              <a:t>berupa</a:t>
            </a:r>
            <a:r>
              <a:rPr lang="en-ID" sz="1600" dirty="0"/>
              <a:t> silo </a:t>
            </a:r>
            <a:r>
              <a:rPr lang="en-ID" sz="1600" dirty="0" err="1"/>
              <a:t>sebagaimana</a:t>
            </a:r>
            <a:r>
              <a:rPr lang="en-ID" sz="1600" dirty="0"/>
              <a:t> </a:t>
            </a:r>
            <a:r>
              <a:rPr lang="en-ID" sz="1600" dirty="0" err="1"/>
              <a:t>dimaksud</a:t>
            </a:r>
            <a:r>
              <a:rPr lang="en-ID" sz="1600" dirty="0"/>
              <a:t> pada </a:t>
            </a:r>
            <a:r>
              <a:rPr lang="en-ID" sz="1600" dirty="0" err="1"/>
              <a:t>ayat</a:t>
            </a:r>
            <a:r>
              <a:rPr lang="en-ID" sz="1600" dirty="0"/>
              <a:t> (1)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termasuk</a:t>
            </a:r>
            <a:r>
              <a:rPr lang="en-ID" sz="1600" dirty="0"/>
              <a:t> silo yang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1 (</a:t>
            </a:r>
            <a:r>
              <a:rPr lang="en-ID" sz="1600" dirty="0" err="1"/>
              <a:t>satu</a:t>
            </a:r>
            <a:r>
              <a:rPr lang="en-ID" sz="1600" dirty="0"/>
              <a:t>) </a:t>
            </a:r>
            <a:r>
              <a:rPr lang="en-ID" sz="1600" dirty="0" err="1"/>
              <a:t>rangkaian</a:t>
            </a:r>
            <a:r>
              <a:rPr lang="en-ID" sz="1600" dirty="0"/>
              <a:t> proses </a:t>
            </a:r>
            <a:r>
              <a:rPr lang="en-ID" sz="1600" dirty="0" err="1"/>
              <a:t>produksi</a:t>
            </a:r>
            <a:r>
              <a:rPr lang="en-ID" sz="16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75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875A-50B6-8D4A-BFD1-EBBF552A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D" sz="3200" dirty="0"/>
              <a:t>Waktu </a:t>
            </a:r>
            <a:r>
              <a:rPr lang="en-ID" sz="3200" dirty="0" err="1"/>
              <a:t>Penyimpanan</a:t>
            </a:r>
            <a:r>
              <a:rPr lang="en-ID" sz="3200" dirty="0"/>
              <a:t> </a:t>
            </a:r>
            <a:r>
              <a:rPr lang="en-ID" sz="3200" dirty="0" err="1"/>
              <a:t>Limbah</a:t>
            </a:r>
            <a:r>
              <a:rPr lang="en-ID" sz="3200" dirty="0"/>
              <a:t> B3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2FF3-1A5E-0F42-AF9E-8F59D7D5510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77800" y="190500"/>
            <a:ext cx="5562600" cy="65024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000" dirty="0" err="1"/>
              <a:t>Pasal</a:t>
            </a:r>
            <a:r>
              <a:rPr lang="en-ID" sz="2000" dirty="0"/>
              <a:t> 29 </a:t>
            </a:r>
          </a:p>
          <a:p>
            <a:pPr marL="342900" indent="-342900">
              <a:buAutoNum type="arabicParenBoth"/>
            </a:pPr>
            <a:r>
              <a:rPr lang="en-ID" sz="2000" dirty="0" err="1"/>
              <a:t>Setiap</a:t>
            </a:r>
            <a:r>
              <a:rPr lang="en-ID" sz="2000" dirty="0"/>
              <a:t> Orang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paling lama</a:t>
            </a:r>
          </a:p>
          <a:p>
            <a:pPr marL="889000" lvl="1" indent="-431800">
              <a:buFont typeface="+mj-lt"/>
              <a:buAutoNum type="alphaLcParenR"/>
            </a:pPr>
            <a:r>
              <a:rPr lang="en-ID" sz="2000" b="1" dirty="0"/>
              <a:t>90 (</a:t>
            </a:r>
            <a:r>
              <a:rPr lang="en-ID" sz="2000" b="1" dirty="0" err="1"/>
              <a:t>sembilan</a:t>
            </a:r>
            <a:r>
              <a:rPr lang="en-ID" sz="2000" b="1" dirty="0"/>
              <a:t> </a:t>
            </a:r>
            <a:r>
              <a:rPr lang="en-ID" sz="2000" b="1" dirty="0" err="1"/>
              <a:t>puluh</a:t>
            </a:r>
            <a:r>
              <a:rPr lang="en-ID" sz="2000" b="1" dirty="0"/>
              <a:t>)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dirty="0" err="1"/>
              <a:t>sejak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dihasilkan</a:t>
            </a:r>
            <a:r>
              <a:rPr lang="en-ID" sz="2000" dirty="0"/>
              <a:t>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yang </a:t>
            </a:r>
            <a:r>
              <a:rPr lang="en-ID" sz="2000" dirty="0" err="1"/>
              <a:t>dihasilkan</a:t>
            </a:r>
            <a:r>
              <a:rPr lang="en-ID" sz="2000" dirty="0"/>
              <a:t> </a:t>
            </a:r>
            <a:r>
              <a:rPr lang="en-ID" sz="2000" dirty="0" err="1"/>
              <a:t>sebesar</a:t>
            </a:r>
            <a:r>
              <a:rPr lang="en-ID" sz="2000" dirty="0"/>
              <a:t> 50 kg (lima </a:t>
            </a:r>
            <a:r>
              <a:rPr lang="en-ID" sz="2000" dirty="0" err="1"/>
              <a:t>puluh</a:t>
            </a:r>
            <a:r>
              <a:rPr lang="en-ID" sz="2000" dirty="0"/>
              <a:t> kilogram) per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b="1" dirty="0"/>
              <a:t>180 (</a:t>
            </a:r>
            <a:r>
              <a:rPr lang="en-ID" sz="2000" b="1" dirty="0" err="1"/>
              <a:t>seratus</a:t>
            </a:r>
            <a:r>
              <a:rPr lang="en-ID" sz="2000" b="1" dirty="0"/>
              <a:t> </a:t>
            </a:r>
            <a:r>
              <a:rPr lang="en-ID" sz="2000" b="1" dirty="0" err="1"/>
              <a:t>delapan</a:t>
            </a:r>
            <a:r>
              <a:rPr lang="en-ID" sz="2000" b="1" dirty="0"/>
              <a:t> </a:t>
            </a:r>
            <a:r>
              <a:rPr lang="en-ID" sz="2000" b="1" dirty="0" err="1"/>
              <a:t>puluh</a:t>
            </a:r>
            <a:r>
              <a:rPr lang="en-ID" sz="2000" b="1" dirty="0"/>
              <a:t>) </a:t>
            </a:r>
            <a:r>
              <a:rPr lang="en-ID" sz="2000" b="1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sejak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dihasilkan</a:t>
            </a:r>
            <a:r>
              <a:rPr lang="en-ID" sz="2000" dirty="0"/>
              <a:t>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yang </a:t>
            </a:r>
            <a:r>
              <a:rPr lang="en-ID" sz="2000" dirty="0" err="1"/>
              <a:t>dihasilkan</a:t>
            </a:r>
            <a:r>
              <a:rPr lang="en-ID" sz="2000" dirty="0"/>
              <a:t> </a:t>
            </a:r>
            <a:r>
              <a:rPr lang="en-ID" sz="2000" dirty="0" err="1"/>
              <a:t>kurang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50 kg (lima </a:t>
            </a:r>
            <a:r>
              <a:rPr lang="en-ID" sz="2000" dirty="0" err="1"/>
              <a:t>puluh</a:t>
            </a:r>
            <a:r>
              <a:rPr lang="en-ID" sz="2000" dirty="0"/>
              <a:t> kilogram) per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kategori</a:t>
            </a:r>
            <a:r>
              <a:rPr lang="en-ID" sz="2000" dirty="0"/>
              <a:t> 1;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b="1" dirty="0"/>
              <a:t>365 (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ratus</a:t>
            </a:r>
            <a:r>
              <a:rPr lang="en-ID" sz="2000" b="1" dirty="0"/>
              <a:t> </a:t>
            </a:r>
            <a:r>
              <a:rPr lang="en-ID" sz="2000" b="1" dirty="0" err="1"/>
              <a:t>enam</a:t>
            </a:r>
            <a:r>
              <a:rPr lang="en-ID" sz="2000" b="1" dirty="0"/>
              <a:t> </a:t>
            </a:r>
            <a:r>
              <a:rPr lang="en-ID" sz="2000" b="1" dirty="0" err="1"/>
              <a:t>puluh</a:t>
            </a:r>
            <a:r>
              <a:rPr lang="en-ID" sz="2000" b="1" dirty="0"/>
              <a:t> lima)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dirty="0" err="1"/>
              <a:t>sejak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dihasilkan</a:t>
            </a:r>
            <a:r>
              <a:rPr lang="en-ID" sz="2000" dirty="0"/>
              <a:t>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yang </a:t>
            </a:r>
            <a:r>
              <a:rPr lang="en-ID" sz="2000" dirty="0" err="1"/>
              <a:t>dihasilkan</a:t>
            </a:r>
            <a:r>
              <a:rPr lang="en-ID" sz="2000" dirty="0"/>
              <a:t> </a:t>
            </a:r>
            <a:r>
              <a:rPr lang="en-ID" sz="2000" dirty="0" err="1"/>
              <a:t>kurang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50 kg (lima </a:t>
            </a:r>
            <a:r>
              <a:rPr lang="en-ID" sz="2000" dirty="0" err="1"/>
              <a:t>puluh</a:t>
            </a:r>
            <a:r>
              <a:rPr lang="en-ID" sz="2000" dirty="0"/>
              <a:t> kilogram) per </a:t>
            </a:r>
            <a:r>
              <a:rPr lang="en-ID" sz="2000" dirty="0" err="1"/>
              <a:t>hari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kategori</a:t>
            </a:r>
            <a:r>
              <a:rPr lang="en-ID" sz="2000" dirty="0"/>
              <a:t> 2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spesifik</a:t>
            </a:r>
            <a:r>
              <a:rPr lang="en-ID" sz="2000" dirty="0"/>
              <a:t> dan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spesifik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;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b="1" dirty="0"/>
              <a:t>365 (</a:t>
            </a:r>
            <a:r>
              <a:rPr lang="en-ID" sz="2000" b="1" dirty="0" err="1"/>
              <a:t>tiga</a:t>
            </a:r>
            <a:r>
              <a:rPr lang="en-ID" sz="2000" b="1" dirty="0"/>
              <a:t> </a:t>
            </a:r>
            <a:r>
              <a:rPr lang="en-ID" sz="2000" b="1" dirty="0" err="1"/>
              <a:t>ratus</a:t>
            </a:r>
            <a:r>
              <a:rPr lang="en-ID" sz="2000" b="1" dirty="0"/>
              <a:t> </a:t>
            </a:r>
            <a:r>
              <a:rPr lang="en-ID" sz="2000" b="1" dirty="0" err="1"/>
              <a:t>enam</a:t>
            </a:r>
            <a:r>
              <a:rPr lang="en-ID" sz="2000" b="1" dirty="0"/>
              <a:t> </a:t>
            </a:r>
            <a:r>
              <a:rPr lang="en-ID" sz="2000" b="1" dirty="0" err="1"/>
              <a:t>puluh</a:t>
            </a:r>
            <a:r>
              <a:rPr lang="en-ID" sz="2000" b="1" dirty="0"/>
              <a:t> lima)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dirty="0" err="1"/>
              <a:t>sejak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dihasilkan</a:t>
            </a:r>
            <a:r>
              <a:rPr lang="en-ID" sz="2000" dirty="0"/>
              <a:t>,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kategori</a:t>
            </a:r>
            <a:r>
              <a:rPr lang="en-ID" sz="2000" dirty="0"/>
              <a:t> 2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spesifik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ADAEC-CC5B-D243-8825-21E8A11B3BB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1241946"/>
            <a:ext cx="5181600" cy="5250929"/>
          </a:xfrm>
          <a:noFill/>
        </p:spPr>
        <p:txBody>
          <a:bodyPr/>
          <a:lstStyle/>
          <a:p>
            <a:pPr marL="355600" indent="-355600">
              <a:buNone/>
            </a:pPr>
            <a:r>
              <a:rPr lang="en-ID" sz="2000" dirty="0"/>
              <a:t>(2)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hal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melampaui</a:t>
            </a:r>
            <a:r>
              <a:rPr lang="en-ID" sz="2000" dirty="0"/>
              <a:t> </a:t>
            </a: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(1), </a:t>
            </a:r>
            <a:r>
              <a:rPr lang="en-ID" sz="2000" dirty="0" err="1"/>
              <a:t>Setiap</a:t>
            </a:r>
            <a:r>
              <a:rPr lang="en-ID" sz="2000" dirty="0"/>
              <a:t> Orang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wajib</a:t>
            </a:r>
            <a:r>
              <a:rPr lang="en-ID" sz="20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melakukan</a:t>
            </a:r>
            <a:r>
              <a:rPr lang="en-ID" sz="1800" dirty="0"/>
              <a:t> </a:t>
            </a:r>
            <a:r>
              <a:rPr lang="en-ID" sz="1800" dirty="0" err="1"/>
              <a:t>pemanfaatan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B3, </a:t>
            </a:r>
            <a:r>
              <a:rPr lang="en-ID" sz="1800" dirty="0" err="1"/>
              <a:t>pengolahan</a:t>
            </a:r>
            <a:r>
              <a:rPr lang="en-ID" sz="18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Limbah</a:t>
            </a:r>
            <a:r>
              <a:rPr lang="en-ID" sz="1800" dirty="0"/>
              <a:t> B3, dan/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penimbunan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menyerahkan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</a:t>
            </a:r>
            <a:r>
              <a:rPr lang="en-ID" sz="1800" dirty="0" err="1"/>
              <a:t>kepada</a:t>
            </a:r>
            <a:r>
              <a:rPr lang="en-ID" sz="1800" dirty="0"/>
              <a:t> </a:t>
            </a:r>
            <a:r>
              <a:rPr lang="en-ID" sz="1800" dirty="0" err="1"/>
              <a:t>pihak</a:t>
            </a:r>
            <a:r>
              <a:rPr lang="en-ID" sz="1800" dirty="0"/>
              <a:t> lain; dan/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melakukan</a:t>
            </a:r>
            <a:r>
              <a:rPr lang="en-ID" sz="1800" dirty="0"/>
              <a:t> </a:t>
            </a:r>
            <a:r>
              <a:rPr lang="en-ID" sz="1800" dirty="0" err="1"/>
              <a:t>ekspor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B3. </a:t>
            </a:r>
          </a:p>
          <a:p>
            <a:pPr marL="355600" indent="-355600">
              <a:buNone/>
            </a:pPr>
            <a:r>
              <a:rPr lang="en-ID" sz="2000" dirty="0"/>
              <a:t>(3)  </a:t>
            </a:r>
            <a:r>
              <a:rPr lang="en-ID" sz="2000" dirty="0" err="1"/>
              <a:t>Pihak</a:t>
            </a:r>
            <a:r>
              <a:rPr lang="en-ID" sz="2000" dirty="0"/>
              <a:t> lain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(2) </a:t>
            </a:r>
            <a:r>
              <a:rPr lang="en-ID" sz="2000" dirty="0" err="1"/>
              <a:t>huruf</a:t>
            </a:r>
            <a:r>
              <a:rPr lang="en-ID" sz="2000" dirty="0"/>
              <a:t> b </a:t>
            </a:r>
            <a:r>
              <a:rPr lang="en-ID" sz="2000" dirty="0" err="1"/>
              <a:t>meliputi</a:t>
            </a:r>
            <a:r>
              <a:rPr lang="en-ID" sz="20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Pengumpul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Pemanfaat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Pengolah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dan/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Penimbun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40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624DC-5C7F-7842-AB0E-BB9E8043B8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0456" y="982640"/>
            <a:ext cx="6901544" cy="53024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6EEC74-F354-4B4A-BEEF-9EA750A8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LB3</a:t>
            </a:r>
          </a:p>
        </p:txBody>
      </p:sp>
    </p:spTree>
    <p:extLst>
      <p:ext uri="{BB962C8B-B14F-4D97-AF65-F5344CB8AC3E}">
        <p14:creationId xmlns:p14="http://schemas.microsoft.com/office/powerpoint/2010/main" val="113910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39B24-EC63-9B4B-81E8-3061E26E67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919" y="1261985"/>
            <a:ext cx="6381471" cy="40650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19D2D8-6F03-9C46-BF73-A7A1D7E5E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60501"/>
            <a:ext cx="5696280" cy="406501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9AF050-4B53-E141-B21A-21BFFC13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640254"/>
            <a:ext cx="11366500" cy="621731"/>
          </a:xfrm>
        </p:spPr>
        <p:txBody>
          <a:bodyPr>
            <a:noAutofit/>
          </a:bodyPr>
          <a:lstStyle/>
          <a:p>
            <a:r>
              <a:rPr lang="en-US" sz="2800" dirty="0"/>
              <a:t>Cara </a:t>
            </a:r>
            <a:r>
              <a:rPr lang="en-US" sz="2800" dirty="0" err="1"/>
              <a:t>Penyimpanan</a:t>
            </a:r>
            <a:r>
              <a:rPr lang="en-US" sz="2800" dirty="0"/>
              <a:t> LB3 pada </a:t>
            </a:r>
            <a:r>
              <a:rPr lang="en-US" sz="2800" dirty="0" err="1"/>
              <a:t>Bangunan</a:t>
            </a:r>
            <a:r>
              <a:rPr lang="en-US" sz="2800" dirty="0"/>
              <a:t>, </a:t>
            </a:r>
            <a:r>
              <a:rPr lang="en-US" sz="2800" dirty="0" err="1"/>
              <a:t>Tangki</a:t>
            </a:r>
            <a:r>
              <a:rPr lang="en-US" sz="2800" dirty="0"/>
              <a:t> dan/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Kontainer</a:t>
            </a:r>
            <a:r>
              <a:rPr lang="en-US" sz="2800" dirty="0"/>
              <a:t> dan Silo</a:t>
            </a:r>
          </a:p>
        </p:txBody>
      </p:sp>
    </p:spTree>
    <p:extLst>
      <p:ext uri="{BB962C8B-B14F-4D97-AF65-F5344CB8AC3E}">
        <p14:creationId xmlns:p14="http://schemas.microsoft.com/office/powerpoint/2010/main" val="899605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8CB3BC-A5B1-EB4B-8056-9B317BDD99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000" y="1745293"/>
            <a:ext cx="6061802" cy="354558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93C822-7921-324F-A2A3-2DCFABDD1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25601"/>
            <a:ext cx="5882700" cy="36652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B238F4-76C2-2F48-9A71-DFB1ECE0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Penyimpanan</a:t>
            </a:r>
            <a:r>
              <a:rPr lang="en-US" dirty="0"/>
              <a:t> LB3 pada </a:t>
            </a:r>
            <a:r>
              <a:rPr lang="en-US" i="1" dirty="0"/>
              <a:t>jumbo bag </a:t>
            </a:r>
            <a:r>
              <a:rPr lang="en-US" dirty="0"/>
              <a:t>dan IBC</a:t>
            </a:r>
          </a:p>
        </p:txBody>
      </p:sp>
    </p:spTree>
    <p:extLst>
      <p:ext uri="{BB962C8B-B14F-4D97-AF65-F5344CB8AC3E}">
        <p14:creationId xmlns:p14="http://schemas.microsoft.com/office/powerpoint/2010/main" val="993454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55A45-8E78-C349-90EA-205E115A87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828" y="1898984"/>
            <a:ext cx="6558431" cy="32935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882A0-6293-374A-99BE-059D6A85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Penyimpanan</a:t>
            </a:r>
            <a:r>
              <a:rPr lang="en-US" dirty="0"/>
              <a:t> LB3 pada </a:t>
            </a:r>
            <a:r>
              <a:rPr lang="en-US" dirty="0" err="1"/>
              <a:t>tangki</a:t>
            </a:r>
            <a:r>
              <a:rPr lang="en-US" dirty="0"/>
              <a:t>, </a:t>
            </a:r>
            <a:r>
              <a:rPr lang="en-US" dirty="0" err="1"/>
              <a:t>kontainer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FF3AB90-6131-C04F-A996-054E036B4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1" y="1612901"/>
            <a:ext cx="5727700" cy="3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6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6CFC-8A6F-E74E-A569-C65163C9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</p:spTree>
    <p:extLst>
      <p:ext uri="{BB962C8B-B14F-4D97-AF65-F5344CB8AC3E}">
        <p14:creationId xmlns:p14="http://schemas.microsoft.com/office/powerpoint/2010/main" val="4093441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988AE4-F4B6-684C-9BC0-CA7994553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1055" y="343468"/>
            <a:ext cx="6512926" cy="60954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399763-6E0C-C94F-8ED9-E99FFB7A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43469"/>
            <a:ext cx="4876800" cy="791571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LB3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002C4A6-ABB7-5F47-910C-A2ADD7486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44716"/>
            <a:ext cx="5181600" cy="28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5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0E8742-6D5C-7B42-B00A-11DE00E8AC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999" y="1422400"/>
            <a:ext cx="6714131" cy="160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03E81-2F22-FF48-AF05-A944CCDE5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2" y="3367485"/>
            <a:ext cx="9029698" cy="228576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210419EA-884E-754D-950F-07B2AD76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LB3 (</a:t>
            </a:r>
            <a:r>
              <a:rPr lang="en-US" i="1" dirty="0" err="1"/>
              <a:t>lanjutan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36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472C45-3389-214E-9D80-23F10CFA9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207941"/>
            <a:ext cx="5753100" cy="6083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400" dirty="0" err="1"/>
              <a:t>Pasal</a:t>
            </a:r>
            <a:r>
              <a:rPr lang="en-ID" sz="2400" dirty="0"/>
              <a:t> 31 </a:t>
            </a:r>
          </a:p>
          <a:p>
            <a:pPr marL="444500" indent="-444500">
              <a:buNone/>
            </a:pPr>
            <a:r>
              <a:rPr lang="en-ID" sz="2400" dirty="0"/>
              <a:t>(1)  </a:t>
            </a:r>
            <a:r>
              <a:rPr lang="en-ID" sz="2400" dirty="0" err="1"/>
              <a:t>Setiap</a:t>
            </a:r>
            <a:r>
              <a:rPr lang="en-ID" sz="2400" dirty="0"/>
              <a:t> Orang yang </a:t>
            </a:r>
            <a:r>
              <a:rPr lang="en-ID" sz="2400" dirty="0" err="1"/>
              <a:t>menghasilkan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B3, </a:t>
            </a:r>
            <a:r>
              <a:rPr lang="en-ID" sz="2400" dirty="0" err="1"/>
              <a:t>Pengumpul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B3, </a:t>
            </a:r>
            <a:r>
              <a:rPr lang="en-ID" sz="2400" dirty="0" err="1"/>
              <a:t>Pemanfaat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B3, dan </a:t>
            </a:r>
            <a:r>
              <a:rPr lang="en-ID" sz="2400" dirty="0" err="1"/>
              <a:t>Penimbun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 yang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 </a:t>
            </a:r>
            <a:r>
              <a:rPr lang="en-ID" sz="2400" dirty="0" err="1"/>
              <a:t>wajib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pemantauan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B3. </a:t>
            </a:r>
          </a:p>
          <a:p>
            <a:pPr marL="482600" indent="-482600">
              <a:buNone/>
            </a:pPr>
            <a:r>
              <a:rPr lang="en-ID" sz="2400" dirty="0"/>
              <a:t>(2)  </a:t>
            </a:r>
            <a:r>
              <a:rPr lang="en-ID" sz="2400" dirty="0" err="1"/>
              <a:t>Pemantauan</a:t>
            </a:r>
            <a:r>
              <a:rPr lang="en-ID" sz="2400" dirty="0"/>
              <a:t>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pada </a:t>
            </a:r>
            <a:r>
              <a:rPr lang="en-ID" sz="2400" dirty="0" err="1"/>
              <a:t>ayat</a:t>
            </a:r>
            <a:r>
              <a:rPr lang="en-ID" sz="2400" dirty="0"/>
              <a:t> (1) pada </a:t>
            </a:r>
            <a:r>
              <a:rPr lang="en-ID" sz="2400" dirty="0" err="1">
                <a:solidFill>
                  <a:srgbClr val="FF0000"/>
                </a:solidFill>
              </a:rPr>
              <a:t>fasilitas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Penyimpanan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Limbah</a:t>
            </a:r>
            <a:r>
              <a:rPr lang="en-ID" sz="2400" dirty="0">
                <a:solidFill>
                  <a:srgbClr val="FF0000"/>
                </a:solidFill>
              </a:rPr>
              <a:t> B3 </a:t>
            </a:r>
            <a:r>
              <a:rPr lang="en-ID" sz="2400" dirty="0" err="1">
                <a:solidFill>
                  <a:srgbClr val="FF0000"/>
                </a:solidFill>
              </a:rPr>
              <a:t>berupa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bangunan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dilaksanakan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pengawasan</a:t>
            </a:r>
            <a:r>
              <a:rPr lang="en-ID" sz="1800" dirty="0"/>
              <a:t> pada </a:t>
            </a:r>
            <a:r>
              <a:rPr lang="en-ID" sz="1800" dirty="0" err="1"/>
              <a:t>saat</a:t>
            </a:r>
            <a:r>
              <a:rPr lang="en-ID" sz="1800" dirty="0"/>
              <a:t> </a:t>
            </a:r>
            <a:r>
              <a:rPr lang="en-ID" sz="1800" dirty="0" err="1"/>
              <a:t>menempatkan</a:t>
            </a:r>
            <a:r>
              <a:rPr lang="en-ID" sz="1800" dirty="0"/>
              <a:t> dan/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memindahkan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ruang</a:t>
            </a:r>
            <a:r>
              <a:rPr lang="en-ID" sz="1800" dirty="0"/>
              <a:t> </a:t>
            </a:r>
            <a:r>
              <a:rPr lang="en-ID" sz="1800" dirty="0" err="1"/>
              <a:t>Penyimpanan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pemeriksaan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kemasan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pencatatan</a:t>
            </a:r>
            <a:r>
              <a:rPr lang="en-ID" sz="1800" dirty="0"/>
              <a:t> </a:t>
            </a:r>
            <a:r>
              <a:rPr lang="en-ID" sz="1800" dirty="0" err="1"/>
              <a:t>kegiatan</a:t>
            </a:r>
            <a:r>
              <a:rPr lang="en-ID" sz="1800" dirty="0"/>
              <a:t> </a:t>
            </a:r>
            <a:r>
              <a:rPr lang="en-ID" sz="1800" dirty="0" err="1"/>
              <a:t>Penyimpanan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B3;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1800" dirty="0" err="1"/>
              <a:t>pengawasan</a:t>
            </a:r>
            <a:r>
              <a:rPr lang="en-ID" sz="1800" dirty="0"/>
              <a:t> </a:t>
            </a:r>
            <a:r>
              <a:rPr lang="en-ID" sz="1800" dirty="0" err="1"/>
              <a:t>terhadap</a:t>
            </a:r>
            <a:r>
              <a:rPr lang="en-ID" sz="1800" dirty="0"/>
              <a:t> </a:t>
            </a:r>
            <a:r>
              <a:rPr lang="en-ID" sz="1800" dirty="0" err="1"/>
              <a:t>pelaksanaan</a:t>
            </a:r>
            <a:r>
              <a:rPr lang="en-ID" sz="1800" dirty="0"/>
              <a:t> tata </a:t>
            </a:r>
            <a:r>
              <a:rPr lang="en-ID" sz="1800" dirty="0" err="1"/>
              <a:t>graha</a:t>
            </a:r>
            <a:r>
              <a:rPr lang="en-ID" sz="1800" dirty="0"/>
              <a:t> (housekeeping).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B6FE6-F049-8240-BCD6-043F10BE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726758"/>
            <a:ext cx="5181600" cy="5697560"/>
          </a:xfrm>
        </p:spPr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en-ID" sz="2000" dirty="0"/>
              <a:t>(3)  </a:t>
            </a:r>
            <a:r>
              <a:rPr lang="en-ID" sz="2000" dirty="0" err="1"/>
              <a:t>Pemantauan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(1) pada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berupa</a:t>
            </a:r>
            <a:r>
              <a:rPr lang="en-ID" sz="2000" dirty="0"/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tangki</a:t>
            </a:r>
            <a:r>
              <a:rPr lang="en-ID" sz="2000" b="1" dirty="0">
                <a:solidFill>
                  <a:srgbClr val="FF0000"/>
                </a:solidFill>
              </a:rPr>
              <a:t> dan/</a:t>
            </a:r>
            <a:r>
              <a:rPr lang="en-ID" sz="2000" b="1" dirty="0" err="1">
                <a:solidFill>
                  <a:srgbClr val="FF0000"/>
                </a:solidFill>
              </a:rPr>
              <a:t>atau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kontainer</a:t>
            </a:r>
            <a:r>
              <a:rPr lang="en-ID" sz="2000" b="1" dirty="0">
                <a:solidFill>
                  <a:srgbClr val="FF0000"/>
                </a:solidFill>
              </a:rPr>
              <a:t>, dan silo</a:t>
            </a:r>
            <a:r>
              <a:rPr lang="en-ID" sz="2000" dirty="0"/>
              <a:t> </a:t>
            </a:r>
            <a:r>
              <a:rPr lang="en-ID" sz="2000" dirty="0" err="1"/>
              <a:t>dilaksanakan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2000" dirty="0" err="1"/>
              <a:t>pemeriksaan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: </a:t>
            </a:r>
          </a:p>
          <a:p>
            <a:pPr lvl="2"/>
            <a:r>
              <a:rPr lang="en-ID" sz="1600" dirty="0" err="1"/>
              <a:t>katup</a:t>
            </a:r>
            <a:r>
              <a:rPr lang="en-ID" sz="1600" dirty="0"/>
              <a:t> </a:t>
            </a:r>
            <a:r>
              <a:rPr lang="en-ID" sz="1600" dirty="0" err="1"/>
              <a:t>pengisian</a:t>
            </a:r>
            <a:r>
              <a:rPr lang="en-ID" sz="1600" dirty="0"/>
              <a:t>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pengeluaran</a:t>
            </a:r>
            <a:r>
              <a:rPr lang="en-ID" sz="1600" dirty="0"/>
              <a:t>; dan </a:t>
            </a:r>
          </a:p>
          <a:p>
            <a:pPr lvl="2"/>
            <a:r>
              <a:rPr lang="en-ID" sz="1600" dirty="0" err="1"/>
              <a:t>rekahan</a:t>
            </a:r>
            <a:r>
              <a:rPr lang="en-ID" sz="1600" dirty="0"/>
              <a:t> dan/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retakan</a:t>
            </a:r>
            <a:r>
              <a:rPr lang="en-ID" sz="1600" dirty="0"/>
              <a:t>,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2000" dirty="0" err="1"/>
              <a:t>sebelum</a:t>
            </a:r>
            <a:r>
              <a:rPr lang="en-ID" sz="2000" dirty="0"/>
              <a:t> </a:t>
            </a:r>
            <a:r>
              <a:rPr lang="en-ID" sz="2000" dirty="0" err="1"/>
              <a:t>mengoperasikan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tangki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kontainer</a:t>
            </a:r>
            <a:r>
              <a:rPr lang="en-ID" sz="2000" dirty="0"/>
              <a:t>, dan silo;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2000" dirty="0" err="1"/>
              <a:t>pengawasan</a:t>
            </a:r>
            <a:r>
              <a:rPr lang="en-ID" sz="2000" dirty="0"/>
              <a:t> pada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pengisian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pengosongan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tangki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kontainer</a:t>
            </a:r>
            <a:r>
              <a:rPr lang="en-ID" sz="2000" dirty="0"/>
              <a:t>, dan silo;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2000" dirty="0" err="1"/>
              <a:t>pemeriksaan</a:t>
            </a:r>
            <a:r>
              <a:rPr lang="en-ID" sz="2000" dirty="0"/>
              <a:t> </a:t>
            </a:r>
            <a:r>
              <a:rPr lang="en-ID" sz="2000" dirty="0" err="1"/>
              <a:t>selama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tangki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kontainer</a:t>
            </a:r>
            <a:r>
              <a:rPr lang="en-ID" sz="2000" dirty="0"/>
              <a:t>, dan silo </a:t>
            </a:r>
            <a:r>
              <a:rPr lang="en-ID" sz="2000" dirty="0" err="1"/>
              <a:t>dioperasikan</a:t>
            </a:r>
            <a:r>
              <a:rPr lang="en-ID" sz="20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2000" dirty="0" err="1"/>
              <a:t>pencatatan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 dan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D" sz="2000" dirty="0" err="1"/>
              <a:t>pengawasan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pelaksanaan</a:t>
            </a:r>
            <a:r>
              <a:rPr lang="en-ID" sz="2000" dirty="0"/>
              <a:t> tata </a:t>
            </a:r>
            <a:r>
              <a:rPr lang="en-ID" sz="2000" dirty="0" err="1"/>
              <a:t>graha</a:t>
            </a:r>
            <a:r>
              <a:rPr lang="en-ID" sz="2000" dirty="0"/>
              <a:t> (housekeeping).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E3EEE8-5FA1-4046-910A-207042D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0" y="68241"/>
            <a:ext cx="4953000" cy="791571"/>
          </a:xfrm>
        </p:spPr>
        <p:txBody>
          <a:bodyPr/>
          <a:lstStyle/>
          <a:p>
            <a:pPr algn="ctr"/>
            <a:r>
              <a:rPr lang="en-ID" dirty="0"/>
              <a:t>PEMANTAUAN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80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D80F34-1031-BE4F-AFFF-8547CF596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978072"/>
            <a:ext cx="5181600" cy="5333828"/>
          </a:xfrm>
        </p:spPr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en-ID" sz="2000" dirty="0"/>
              <a:t>(6) </a:t>
            </a:r>
            <a:r>
              <a:rPr lang="en-ID" sz="2400" b="1" dirty="0" err="1">
                <a:solidFill>
                  <a:srgbClr val="FF0000"/>
                </a:solidFill>
              </a:rPr>
              <a:t>Pencatatan</a:t>
            </a:r>
            <a:r>
              <a:rPr lang="en-ID" sz="2000" dirty="0"/>
              <a:t> </a:t>
            </a:r>
            <a:r>
              <a:rPr lang="en-ID" sz="2000" dirty="0" err="1"/>
              <a:t>sebagaimana</a:t>
            </a:r>
            <a:r>
              <a:rPr lang="en-ID" sz="2000" dirty="0"/>
              <a:t> </a:t>
            </a:r>
            <a:r>
              <a:rPr lang="en-ID" sz="2000" dirty="0" err="1"/>
              <a:t>dimaksud</a:t>
            </a:r>
            <a:r>
              <a:rPr lang="en-ID" sz="2000" dirty="0"/>
              <a:t> pada </a:t>
            </a:r>
            <a:r>
              <a:rPr lang="en-ID" sz="2000" dirty="0" err="1"/>
              <a:t>ayat</a:t>
            </a:r>
            <a:r>
              <a:rPr lang="en-ID" sz="2000" dirty="0"/>
              <a:t> (2) </a:t>
            </a:r>
            <a:r>
              <a:rPr lang="en-ID" sz="2000" dirty="0" err="1"/>
              <a:t>huruf</a:t>
            </a:r>
            <a:r>
              <a:rPr lang="en-ID" sz="2000" dirty="0"/>
              <a:t> c, </a:t>
            </a:r>
            <a:r>
              <a:rPr lang="en-ID" sz="2000" dirty="0" err="1"/>
              <a:t>ayat</a:t>
            </a:r>
            <a:r>
              <a:rPr lang="en-ID" sz="2000" dirty="0"/>
              <a:t> (3) </a:t>
            </a:r>
            <a:r>
              <a:rPr lang="en-ID" sz="2000" dirty="0" err="1"/>
              <a:t>huruf</a:t>
            </a:r>
            <a:r>
              <a:rPr lang="en-ID" sz="2000" dirty="0"/>
              <a:t> d, </a:t>
            </a:r>
            <a:r>
              <a:rPr lang="en-ID" sz="2000" dirty="0" err="1"/>
              <a:t>ayat</a:t>
            </a:r>
            <a:r>
              <a:rPr lang="en-ID" sz="2000" dirty="0"/>
              <a:t> (4) </a:t>
            </a:r>
            <a:r>
              <a:rPr lang="en-ID" sz="2000" dirty="0" err="1"/>
              <a:t>huruf</a:t>
            </a:r>
            <a:r>
              <a:rPr lang="en-ID" sz="2000" dirty="0"/>
              <a:t> g, dan </a:t>
            </a:r>
            <a:r>
              <a:rPr lang="en-ID" sz="2000" dirty="0" err="1"/>
              <a:t>ayat</a:t>
            </a:r>
            <a:r>
              <a:rPr lang="en-ID" sz="2000" dirty="0"/>
              <a:t> (5) </a:t>
            </a:r>
            <a:r>
              <a:rPr lang="en-ID" sz="2000" dirty="0" err="1"/>
              <a:t>huruf</a:t>
            </a:r>
            <a:r>
              <a:rPr lang="en-ID" sz="2000" dirty="0"/>
              <a:t> 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: </a:t>
            </a:r>
          </a:p>
          <a:p>
            <a:pPr marL="622300" indent="-266700">
              <a:buFont typeface="+mj-lt"/>
              <a:buAutoNum type="alphaLcParenR"/>
            </a:pP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dan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diterimanya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Orang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 </a:t>
            </a:r>
          </a:p>
          <a:p>
            <a:pPr marL="622300" indent="-266700">
              <a:buFont typeface="+mj-lt"/>
              <a:buAutoNum type="alphaLcParenR"/>
            </a:pP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dan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penyerahan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Pemanfaat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Pengolah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</a:p>
          <a:p>
            <a:pPr marL="622300" indent="-266700">
              <a:buFont typeface="+mj-lt"/>
              <a:buAutoNum type="alphaLcParenR"/>
            </a:pPr>
            <a:r>
              <a:rPr lang="en-ID" sz="2000" dirty="0" err="1"/>
              <a:t>identitas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Orang yang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Pengangkut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Pemanfaat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Pengolah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 dan </a:t>
            </a:r>
          </a:p>
          <a:p>
            <a:pPr marL="622300" indent="-266700">
              <a:buFont typeface="+mj-lt"/>
              <a:buAutoNum type="alphaLcParenR"/>
            </a:pPr>
            <a:r>
              <a:rPr lang="en-ID" sz="2000" dirty="0" err="1"/>
              <a:t>neraca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B3. </a:t>
            </a:r>
          </a:p>
          <a:p>
            <a:pPr marL="622300" indent="-266700">
              <a:buFont typeface="+mj-lt"/>
              <a:buAutoNum type="alphaLcParenR"/>
            </a:pPr>
            <a:endParaRPr lang="en-ID" sz="2000" dirty="0"/>
          </a:p>
          <a:p>
            <a:pPr marL="622300" indent="-266700">
              <a:buFont typeface="+mj-lt"/>
              <a:buAutoNum type="alphaLcParenR"/>
            </a:pPr>
            <a:endParaRPr lang="en-ID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17013-6ADA-9E4E-A465-23CD8CBA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6533"/>
            <a:ext cx="5181600" cy="4538468"/>
          </a:xfrm>
        </p:spPr>
        <p:txBody>
          <a:bodyPr/>
          <a:lstStyle/>
          <a:p>
            <a:pPr marL="355600" indent="-355600">
              <a:buNone/>
            </a:pPr>
            <a:r>
              <a:rPr lang="en-ID" sz="1800" dirty="0"/>
              <a:t>(7) </a:t>
            </a:r>
            <a:r>
              <a:rPr lang="en-ID" sz="2000" b="1" dirty="0">
                <a:solidFill>
                  <a:srgbClr val="FF0000"/>
                </a:solidFill>
              </a:rPr>
              <a:t> </a:t>
            </a:r>
            <a:r>
              <a:rPr lang="en-ID" sz="2000" b="1" dirty="0" err="1">
                <a:solidFill>
                  <a:srgbClr val="FF0000"/>
                </a:solidFill>
              </a:rPr>
              <a:t>Neraca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Limbah</a:t>
            </a:r>
            <a:r>
              <a:rPr lang="en-ID" sz="2000" b="1" dirty="0">
                <a:solidFill>
                  <a:srgbClr val="FF0000"/>
                </a:solidFill>
              </a:rPr>
              <a:t> B3 </a:t>
            </a:r>
            <a:r>
              <a:rPr lang="en-ID" sz="1800" dirty="0" err="1"/>
              <a:t>sebagaimana</a:t>
            </a:r>
            <a:r>
              <a:rPr lang="en-ID" sz="1800" dirty="0"/>
              <a:t> </a:t>
            </a:r>
            <a:r>
              <a:rPr lang="en-ID" sz="1800" dirty="0" err="1"/>
              <a:t>dimaksud</a:t>
            </a:r>
            <a:r>
              <a:rPr lang="en-ID" sz="1800" dirty="0"/>
              <a:t> pada </a:t>
            </a:r>
            <a:r>
              <a:rPr lang="en-ID" sz="1800" dirty="0" err="1"/>
              <a:t>ayat</a:t>
            </a:r>
            <a:r>
              <a:rPr lang="en-ID" sz="1800" dirty="0"/>
              <a:t> (6) </a:t>
            </a:r>
            <a:r>
              <a:rPr lang="en-ID" sz="1800" dirty="0" err="1"/>
              <a:t>huruf</a:t>
            </a:r>
            <a:r>
              <a:rPr lang="en-ID" sz="1800" dirty="0"/>
              <a:t> d </a:t>
            </a:r>
            <a:r>
              <a:rPr lang="en-ID" sz="1800" dirty="0" err="1"/>
              <a:t>memuat</a:t>
            </a:r>
            <a:r>
              <a:rPr lang="en-ID" sz="1800" dirty="0"/>
              <a:t>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/>
              <a:t>uraian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, </a:t>
            </a:r>
            <a:r>
              <a:rPr lang="en-ID" sz="2000" dirty="0" err="1"/>
              <a:t>jenis</a:t>
            </a:r>
            <a:r>
              <a:rPr lang="en-ID" sz="2000" dirty="0"/>
              <a:t>, dan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yang </a:t>
            </a:r>
            <a:r>
              <a:rPr lang="en-ID" sz="2000" dirty="0" err="1"/>
              <a:t>disimpan</a:t>
            </a:r>
            <a:r>
              <a:rPr lang="en-ID" sz="2000" dirty="0"/>
              <a:t>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volume </a:t>
            </a:r>
            <a:r>
              <a:rPr lang="en-ID" sz="2000" dirty="0" err="1"/>
              <a:t>Limbah</a:t>
            </a:r>
            <a:r>
              <a:rPr lang="en-ID" sz="2000" dirty="0"/>
              <a:t> B3 yang </a:t>
            </a:r>
            <a:r>
              <a:rPr lang="en-ID" sz="2000" dirty="0" err="1"/>
              <a:t>dikumpulkan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bulan</a:t>
            </a:r>
            <a:r>
              <a:rPr lang="en-ID" sz="2000" dirty="0"/>
              <a:t>; dan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/>
              <a:t>jumlah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volume </a:t>
            </a:r>
            <a:r>
              <a:rPr lang="en-ID" sz="2000" dirty="0" err="1"/>
              <a:t>Limbah</a:t>
            </a:r>
            <a:r>
              <a:rPr lang="en-ID" sz="2000" dirty="0"/>
              <a:t> B3 yang </a:t>
            </a:r>
            <a:r>
              <a:rPr lang="en-ID" sz="2000" dirty="0" err="1"/>
              <a:t>diserahkan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Pengumpul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Pemanfaat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</a:t>
            </a:r>
            <a:r>
              <a:rPr lang="en-ID" sz="2000" dirty="0" err="1"/>
              <a:t>Pengolah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B3,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Penimbun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bulan</a:t>
            </a:r>
            <a:r>
              <a:rPr lang="en-ID" sz="3200" dirty="0"/>
              <a:t>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C7294-279D-5248-AE37-1E35D33C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</p:spTree>
    <p:extLst>
      <p:ext uri="{BB962C8B-B14F-4D97-AF65-F5344CB8AC3E}">
        <p14:creationId xmlns:p14="http://schemas.microsoft.com/office/powerpoint/2010/main" val="3490843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D7B22-87C0-1C43-837B-DE5C0E4DC8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32 </a:t>
            </a:r>
          </a:p>
          <a:p>
            <a:pPr marL="0" indent="0">
              <a:buNone/>
            </a:pP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pencatatan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31 </a:t>
            </a:r>
            <a:r>
              <a:rPr lang="en-ID" dirty="0" err="1"/>
              <a:t>ayat</a:t>
            </a:r>
            <a:r>
              <a:rPr lang="en-ID" dirty="0"/>
              <a:t> (6)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dilaporkan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b="1" dirty="0" err="1">
                <a:solidFill>
                  <a:srgbClr val="FF0000"/>
                </a:solidFill>
              </a:rPr>
              <a:t>pejabat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penerbit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izin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Pengelolaan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Limbah</a:t>
            </a:r>
            <a:r>
              <a:rPr lang="en-ID" b="1" dirty="0">
                <a:solidFill>
                  <a:srgbClr val="FF0000"/>
                </a:solidFill>
              </a:rPr>
              <a:t> B3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kewenangannya</a:t>
            </a:r>
            <a:r>
              <a:rPr lang="en-ID" dirty="0"/>
              <a:t> </a:t>
            </a:r>
            <a:r>
              <a:rPr lang="en-ID" b="1" dirty="0">
                <a:solidFill>
                  <a:srgbClr val="FF0000"/>
                </a:solidFill>
              </a:rPr>
              <a:t>paling </a:t>
            </a:r>
            <a:r>
              <a:rPr lang="en-ID" b="1" dirty="0" err="1">
                <a:solidFill>
                  <a:srgbClr val="FF0000"/>
                </a:solidFill>
              </a:rPr>
              <a:t>sedikit</a:t>
            </a:r>
            <a:r>
              <a:rPr lang="en-ID" b="1" dirty="0">
                <a:solidFill>
                  <a:srgbClr val="FF0000"/>
                </a:solidFill>
              </a:rPr>
              <a:t> 1 (</a:t>
            </a:r>
            <a:r>
              <a:rPr lang="en-ID" b="1" dirty="0" err="1">
                <a:solidFill>
                  <a:srgbClr val="FF0000"/>
                </a:solidFill>
              </a:rPr>
              <a:t>satu</a:t>
            </a:r>
            <a:r>
              <a:rPr lang="en-ID" b="1" dirty="0">
                <a:solidFill>
                  <a:srgbClr val="FF0000"/>
                </a:solidFill>
              </a:rPr>
              <a:t>) kali </a:t>
            </a:r>
            <a:r>
              <a:rPr lang="en-ID" b="1" dirty="0" err="1">
                <a:solidFill>
                  <a:srgbClr val="FF0000"/>
                </a:solidFill>
              </a:rPr>
              <a:t>dalam</a:t>
            </a:r>
            <a:r>
              <a:rPr lang="en-ID" b="1" dirty="0">
                <a:solidFill>
                  <a:srgbClr val="FF0000"/>
                </a:solidFill>
              </a:rPr>
              <a:t> 3 (</a:t>
            </a:r>
            <a:r>
              <a:rPr lang="en-ID" b="1" dirty="0" err="1">
                <a:solidFill>
                  <a:srgbClr val="FF0000"/>
                </a:solidFill>
              </a:rPr>
              <a:t>tiga</a:t>
            </a:r>
            <a:r>
              <a:rPr lang="en-ID" b="1" dirty="0">
                <a:solidFill>
                  <a:srgbClr val="FF0000"/>
                </a:solidFill>
              </a:rPr>
              <a:t>) </a:t>
            </a:r>
            <a:r>
              <a:rPr lang="en-ID" b="1" dirty="0" err="1">
                <a:solidFill>
                  <a:srgbClr val="FF0000"/>
                </a:solidFill>
              </a:rPr>
              <a:t>bulan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FB18-31D5-4444-8AA1-68E0A3C772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40C9-AE4B-9640-912D-B9206D34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</p:spTree>
    <p:extLst>
      <p:ext uri="{BB962C8B-B14F-4D97-AF65-F5344CB8AC3E}">
        <p14:creationId xmlns:p14="http://schemas.microsoft.com/office/powerpoint/2010/main" val="3898174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A4E27-938E-C34F-88E1-87CE74300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7104"/>
            <a:ext cx="8318500" cy="3478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025F5-087E-DC4A-9824-2272A733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78" y="3411502"/>
            <a:ext cx="4834622" cy="29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CCB3E-2843-D049-8A32-0349FF2FF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692" y="0"/>
            <a:ext cx="5068508" cy="688632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E3CB76-B223-0D48-9489-4011E4659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9300" y="982640"/>
            <a:ext cx="5981700" cy="15073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5BF79-416D-FB4D-A4CC-0F20D4BA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1069"/>
            <a:ext cx="5257800" cy="791571"/>
          </a:xfrm>
        </p:spPr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Neraca</a:t>
            </a:r>
            <a:r>
              <a:rPr lang="en-US" dirty="0"/>
              <a:t> LB3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5FBFF-59D2-EC4A-B0AF-E5B4A422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2439105"/>
            <a:ext cx="5981700" cy="8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9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7CAF1-5D89-4545-801F-10C1A9E8BE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083" y="122238"/>
            <a:ext cx="4538045" cy="658336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B45425-6765-D74D-9229-66B109041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591" y="0"/>
            <a:ext cx="318861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31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4EFE8A-6134-7E4B-AE90-1AD8302CE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0407" y="1176338"/>
            <a:ext cx="3141985" cy="50006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E8FA53-8E52-9B4F-BD24-42E787A3BC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5200" y="1679702"/>
            <a:ext cx="5181600" cy="160629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3DA917-C240-4540-816A-9F7A64B2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8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24" t="12389" r="32150" b="16995"/>
          <a:stretch>
            <a:fillRect/>
          </a:stretch>
        </p:blipFill>
        <p:spPr bwMode="auto">
          <a:xfrm>
            <a:off x="3200400" y="2895600"/>
            <a:ext cx="1619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1" t="11504" r="32603" b="19403"/>
          <a:stretch>
            <a:fillRect/>
          </a:stretch>
        </p:blipFill>
        <p:spPr bwMode="auto">
          <a:xfrm>
            <a:off x="4151314" y="1882775"/>
            <a:ext cx="16668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96" t="13274" r="32655" b="18102"/>
          <a:stretch>
            <a:fillRect/>
          </a:stretch>
        </p:blipFill>
        <p:spPr bwMode="auto">
          <a:xfrm>
            <a:off x="5988051" y="1871664"/>
            <a:ext cx="166687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96" t="13052" r="32649" b="17880"/>
          <a:stretch>
            <a:fillRect/>
          </a:stretch>
        </p:blipFill>
        <p:spPr bwMode="auto">
          <a:xfrm>
            <a:off x="6888163" y="2852738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96" t="13525" r="32298" b="17880"/>
          <a:stretch>
            <a:fillRect/>
          </a:stretch>
        </p:blipFill>
        <p:spPr bwMode="auto">
          <a:xfrm>
            <a:off x="5087939" y="2865438"/>
            <a:ext cx="1666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1" t="13274" r="32603" b="17635"/>
          <a:stretch>
            <a:fillRect/>
          </a:stretch>
        </p:blipFill>
        <p:spPr bwMode="auto">
          <a:xfrm>
            <a:off x="4151314" y="3825875"/>
            <a:ext cx="16208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96" t="13052" r="32721" b="18312"/>
          <a:stretch>
            <a:fillRect/>
          </a:stretch>
        </p:blipFill>
        <p:spPr bwMode="auto">
          <a:xfrm>
            <a:off x="5983288" y="3789363"/>
            <a:ext cx="16256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1" t="12833" r="32634" b="18102"/>
          <a:stretch>
            <a:fillRect/>
          </a:stretch>
        </p:blipFill>
        <p:spPr bwMode="auto">
          <a:xfrm>
            <a:off x="5087939" y="4724400"/>
            <a:ext cx="15954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42B00-F298-45BE-A938-85B1EAECDA98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79650" y="712789"/>
            <a:ext cx="72834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 LIMBAH B3 SESUAI PERMEN LH 14/2013 TENTANG SIMBOL DAN LABEL LIMBAH B3</a:t>
            </a:r>
          </a:p>
        </p:txBody>
      </p:sp>
    </p:spTree>
    <p:extLst>
      <p:ext uri="{BB962C8B-B14F-4D97-AF65-F5344CB8AC3E}">
        <p14:creationId xmlns:p14="http://schemas.microsoft.com/office/powerpoint/2010/main" val="1867092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6EB96-CE8D-F940-9E21-E4429122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65986-D70D-384B-BCB6-26F2FFCE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4"/>
            <a:ext cx="10515600" cy="5302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283 </a:t>
            </a:r>
          </a:p>
          <a:p>
            <a:pPr marL="514350" indent="-514350">
              <a:buFont typeface="+mj-lt"/>
              <a:buAutoNum type="arabicParenR"/>
            </a:pPr>
            <a:r>
              <a:rPr lang="en-ID" dirty="0" err="1"/>
              <a:t>Setiap</a:t>
            </a:r>
            <a:r>
              <a:rPr lang="en-ID" dirty="0"/>
              <a:t> Orang yang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B3. </a:t>
            </a:r>
          </a:p>
          <a:p>
            <a:pPr marL="514350" indent="-514350">
              <a:buFont typeface="+mj-lt"/>
              <a:buAutoNum type="arabicParenR"/>
            </a:pP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pada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: </a:t>
            </a:r>
          </a:p>
          <a:p>
            <a:pPr marL="514350" indent="609600">
              <a:buFont typeface="+mj-lt"/>
              <a:buAutoNum type="alphaLcParenR"/>
            </a:pPr>
            <a:r>
              <a:rPr lang="en-ID" dirty="0" err="1"/>
              <a:t>substitusi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;</a:t>
            </a:r>
          </a:p>
          <a:p>
            <a:pPr marL="514350" indent="609600">
              <a:buFont typeface="+mj-lt"/>
              <a:buAutoNum type="alphaLcParenR"/>
            </a:pPr>
            <a:r>
              <a:rPr lang="en-ID" dirty="0" err="1"/>
              <a:t>modifikasi</a:t>
            </a:r>
            <a:r>
              <a:rPr lang="en-ID" dirty="0"/>
              <a:t> proses; dan/</a:t>
            </a:r>
            <a:r>
              <a:rPr lang="en-ID" dirty="0" err="1"/>
              <a:t>atau</a:t>
            </a:r>
            <a:r>
              <a:rPr lang="en-ID" dirty="0"/>
              <a:t> </a:t>
            </a:r>
          </a:p>
          <a:p>
            <a:pPr marL="514350" indent="609600">
              <a:buFont typeface="+mj-lt"/>
              <a:buAutoNum type="alphaLcParenR"/>
            </a:pP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ramah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. 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ID" dirty="0" err="1"/>
              <a:t>Substitusi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pada </a:t>
            </a:r>
            <a:r>
              <a:rPr lang="en-ID" dirty="0" err="1"/>
              <a:t>ayat</a:t>
            </a:r>
            <a:r>
              <a:rPr lang="en-ID" dirty="0"/>
              <a:t> (2) </a:t>
            </a:r>
            <a:r>
              <a:rPr lang="en-ID" dirty="0" err="1"/>
              <a:t>huruf</a:t>
            </a:r>
            <a:r>
              <a:rPr lang="en-ID" dirty="0"/>
              <a:t> 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bahan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baku</a:t>
            </a:r>
            <a:r>
              <a:rPr lang="en-ID" dirty="0">
                <a:solidFill>
                  <a:srgbClr val="FF0000"/>
                </a:solidFill>
              </a:rPr>
              <a:t> dan/</a:t>
            </a:r>
            <a:r>
              <a:rPr lang="en-ID" dirty="0" err="1">
                <a:solidFill>
                  <a:srgbClr val="FF0000"/>
                </a:solidFill>
              </a:rPr>
              <a:t>atau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bahan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penolong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semula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mengandung</a:t>
            </a:r>
            <a:r>
              <a:rPr lang="en-ID" dirty="0">
                <a:solidFill>
                  <a:srgbClr val="FF0000"/>
                </a:solidFill>
              </a:rPr>
              <a:t> B3 </a:t>
            </a:r>
            <a:r>
              <a:rPr lang="en-ID" dirty="0" err="1">
                <a:solidFill>
                  <a:srgbClr val="FF0000"/>
                </a:solidFill>
              </a:rPr>
              <a:t>digantikan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dengan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bahan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baku</a:t>
            </a:r>
            <a:r>
              <a:rPr lang="en-ID" dirty="0">
                <a:solidFill>
                  <a:srgbClr val="FF0000"/>
                </a:solidFill>
              </a:rPr>
              <a:t> dan/</a:t>
            </a:r>
            <a:r>
              <a:rPr lang="en-ID" dirty="0" err="1">
                <a:solidFill>
                  <a:srgbClr val="FF0000"/>
                </a:solidFill>
              </a:rPr>
              <a:t>atau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bahan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penolong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tidak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mengandung</a:t>
            </a:r>
            <a:r>
              <a:rPr lang="en-ID" dirty="0">
                <a:solidFill>
                  <a:srgbClr val="FF0000"/>
                </a:solidFill>
              </a:rPr>
              <a:t> B3</a:t>
            </a:r>
            <a:r>
              <a:rPr lang="en-ID" dirty="0"/>
              <a:t>. 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ID" dirty="0" err="1"/>
              <a:t>Modifikasi</a:t>
            </a:r>
            <a:r>
              <a:rPr lang="en-ID" dirty="0"/>
              <a:t> proses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pada </a:t>
            </a:r>
            <a:r>
              <a:rPr lang="en-ID" dirty="0" err="1"/>
              <a:t>ayat</a:t>
            </a:r>
            <a:r>
              <a:rPr lang="en-ID" dirty="0"/>
              <a:t> (2) </a:t>
            </a:r>
            <a:r>
              <a:rPr lang="en-ID" dirty="0" err="1"/>
              <a:t>huruf</a:t>
            </a:r>
            <a:r>
              <a:rPr lang="en-ID" dirty="0"/>
              <a:t> b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pemilihan</a:t>
            </a:r>
            <a:r>
              <a:rPr lang="en-ID" dirty="0">
                <a:solidFill>
                  <a:srgbClr val="FF0000"/>
                </a:solidFill>
              </a:rPr>
              <a:t> dan </a:t>
            </a:r>
            <a:r>
              <a:rPr lang="en-ID" dirty="0" err="1">
                <a:solidFill>
                  <a:srgbClr val="FF0000"/>
                </a:solidFill>
              </a:rPr>
              <a:t>penerapan</a:t>
            </a:r>
            <a:r>
              <a:rPr lang="en-ID" dirty="0">
                <a:solidFill>
                  <a:srgbClr val="FF0000"/>
                </a:solidFill>
              </a:rPr>
              <a:t> proses </a:t>
            </a:r>
            <a:r>
              <a:rPr lang="en-ID" dirty="0" err="1">
                <a:solidFill>
                  <a:srgbClr val="FF0000"/>
                </a:solidFill>
              </a:rPr>
              <a:t>produksi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lebih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efisien</a:t>
            </a:r>
            <a:r>
              <a:rPr lang="en-ID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58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8100000">
            <a:off x="4295776" y="2970214"/>
            <a:ext cx="588963" cy="3240087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19" name="Rectangle 18"/>
          <p:cNvSpPr/>
          <p:nvPr/>
        </p:nvSpPr>
        <p:spPr>
          <a:xfrm rot="2700000">
            <a:off x="4259263" y="342900"/>
            <a:ext cx="588962" cy="3240088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18" name="Rectangle 17"/>
          <p:cNvSpPr/>
          <p:nvPr/>
        </p:nvSpPr>
        <p:spPr>
          <a:xfrm>
            <a:off x="3549650" y="914400"/>
            <a:ext cx="4679950" cy="467995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CC024-5193-41A4-8524-EC8E5F6F8CE8}" type="slidenum">
              <a:rPr lang="en-US" b="1"/>
              <a:pPr>
                <a:defRPr/>
              </a:pPr>
              <a:t>60</a:t>
            </a:fld>
            <a:endParaRPr lang="en-US" b="1"/>
          </a:p>
        </p:txBody>
      </p:sp>
      <p:sp>
        <p:nvSpPr>
          <p:cNvPr id="13" name="Rectangle 12"/>
          <p:cNvSpPr/>
          <p:nvPr/>
        </p:nvSpPr>
        <p:spPr>
          <a:xfrm rot="2700000">
            <a:off x="4252913" y="1651001"/>
            <a:ext cx="3240088" cy="3240087"/>
          </a:xfrm>
          <a:prstGeom prst="rect">
            <a:avLst/>
          </a:prstGeom>
          <a:solidFill>
            <a:schemeClr val="bg1"/>
          </a:solidFill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16" name="Right Triangle 15"/>
          <p:cNvSpPr/>
          <p:nvPr/>
        </p:nvSpPr>
        <p:spPr>
          <a:xfrm rot="-2700000">
            <a:off x="5162550" y="3790950"/>
            <a:ext cx="1404938" cy="140493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17" name="Rectangle 16"/>
          <p:cNvSpPr/>
          <p:nvPr/>
        </p:nvSpPr>
        <p:spPr>
          <a:xfrm>
            <a:off x="4876800" y="4135438"/>
            <a:ext cx="1981200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cxnSp>
        <p:nvCxnSpPr>
          <p:cNvPr id="22" name="Straight Connector 21"/>
          <p:cNvCxnSpPr/>
          <p:nvPr/>
        </p:nvCxnSpPr>
        <p:spPr>
          <a:xfrm>
            <a:off x="7010400" y="914400"/>
            <a:ext cx="0" cy="4648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7400" y="914400"/>
            <a:ext cx="0" cy="4648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TextBox 23"/>
          <p:cNvSpPr txBox="1">
            <a:spLocks noChangeArrowheads="1"/>
          </p:cNvSpPr>
          <p:nvPr/>
        </p:nvSpPr>
        <p:spPr bwMode="auto">
          <a:xfrm>
            <a:off x="6248400" y="5181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45</a:t>
            </a:r>
            <a:r>
              <a:rPr lang="id-ID" altLang="en-US" b="1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6200000">
            <a:off x="6530975" y="2803525"/>
            <a:ext cx="0" cy="33845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1" name="TextBox 25"/>
          <p:cNvSpPr txBox="1">
            <a:spLocks noChangeArrowheads="1"/>
          </p:cNvSpPr>
          <p:nvPr/>
        </p:nvSpPr>
        <p:spPr bwMode="auto">
          <a:xfrm>
            <a:off x="5638800" y="1295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endParaRPr lang="id-ID" altLang="en-US" b="1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62" name="TextBox 26"/>
          <p:cNvSpPr txBox="1">
            <a:spLocks noChangeArrowheads="1"/>
          </p:cNvSpPr>
          <p:nvPr/>
        </p:nvSpPr>
        <p:spPr bwMode="auto">
          <a:xfrm>
            <a:off x="3962400" y="1295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endParaRPr lang="id-ID" altLang="en-US" b="1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63" name="TextBox 27"/>
          <p:cNvSpPr txBox="1">
            <a:spLocks noChangeArrowheads="1"/>
          </p:cNvSpPr>
          <p:nvPr/>
        </p:nvSpPr>
        <p:spPr bwMode="auto">
          <a:xfrm>
            <a:off x="3962400" y="47815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endParaRPr lang="id-ID" altLang="en-US" b="1" baseline="30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ight Brace 28"/>
          <p:cNvSpPr/>
          <p:nvPr/>
        </p:nvSpPr>
        <p:spPr>
          <a:xfrm rot="18850437" flipH="1">
            <a:off x="3974307" y="3439320"/>
            <a:ext cx="381000" cy="3208337"/>
          </a:xfrm>
          <a:prstGeom prst="rightBrace">
            <a:avLst>
              <a:gd name="adj1" fmla="val 61456"/>
              <a:gd name="adj2" fmla="val 5005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3265" name="TextBox 29"/>
          <p:cNvSpPr txBox="1">
            <a:spLocks noChangeArrowheads="1"/>
          </p:cNvSpPr>
          <p:nvPr/>
        </p:nvSpPr>
        <p:spPr bwMode="auto">
          <a:xfrm>
            <a:off x="3432175" y="515778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2000" b="1">
                <a:latin typeface="Calibri" pitchFamily="34" charset="0"/>
              </a:rPr>
              <a:t>25 cm</a:t>
            </a:r>
          </a:p>
        </p:txBody>
      </p:sp>
      <p:sp>
        <p:nvSpPr>
          <p:cNvPr id="53266" name="TextBox 30"/>
          <p:cNvSpPr txBox="1">
            <a:spLocks noChangeArrowheads="1"/>
          </p:cNvSpPr>
          <p:nvPr/>
        </p:nvSpPr>
        <p:spPr bwMode="auto">
          <a:xfrm>
            <a:off x="3432175" y="908050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2000" b="1">
                <a:latin typeface="Calibri" pitchFamily="34" charset="0"/>
              </a:rPr>
              <a:t>25 cm</a:t>
            </a:r>
          </a:p>
        </p:txBody>
      </p:sp>
      <p:sp>
        <p:nvSpPr>
          <p:cNvPr id="32" name="Right Brace 31"/>
          <p:cNvSpPr/>
          <p:nvPr/>
        </p:nvSpPr>
        <p:spPr>
          <a:xfrm rot="2711155" flipH="1">
            <a:off x="3937794" y="-89694"/>
            <a:ext cx="381000" cy="3208338"/>
          </a:xfrm>
          <a:prstGeom prst="rightBrace">
            <a:avLst>
              <a:gd name="adj1" fmla="val 61456"/>
              <a:gd name="adj2" fmla="val 5005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TextBox 32"/>
          <p:cNvSpPr txBox="1"/>
          <p:nvPr/>
        </p:nvSpPr>
        <p:spPr>
          <a:xfrm>
            <a:off x="8185150" y="2276476"/>
            <a:ext cx="2590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Ukuran simbol</a:t>
            </a:r>
          </a:p>
          <a:p>
            <a:pPr algn="ctr"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(minimal):</a:t>
            </a:r>
          </a:p>
          <a:p>
            <a:pPr algn="ctr">
              <a:defRPr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d-ID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 ANGKUT</a:t>
            </a:r>
          </a:p>
          <a:p>
            <a:pPr algn="ctr"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cm x 25 cm</a:t>
            </a:r>
          </a:p>
          <a:p>
            <a:pPr algn="ctr">
              <a:defRPr/>
            </a:pP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d-ID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WADAH/KEMASAN</a:t>
            </a:r>
          </a:p>
          <a:p>
            <a:pPr algn="ctr"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X 10 cm</a:t>
            </a:r>
          </a:p>
        </p:txBody>
      </p:sp>
    </p:spTree>
    <p:extLst>
      <p:ext uri="{BB962C8B-B14F-4D97-AF65-F5344CB8AC3E}">
        <p14:creationId xmlns:p14="http://schemas.microsoft.com/office/powerpoint/2010/main" val="3142483614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CA916-AD6A-40F6-976F-885ABC6D5B00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2700000">
            <a:off x="4252913" y="1651001"/>
            <a:ext cx="3240088" cy="3240087"/>
          </a:xfrm>
          <a:prstGeom prst="rect">
            <a:avLst/>
          </a:prstGeom>
          <a:solidFill>
            <a:srgbClr val="FF9953"/>
          </a:solidFill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16" name="Right Triangle 15"/>
          <p:cNvSpPr/>
          <p:nvPr/>
        </p:nvSpPr>
        <p:spPr>
          <a:xfrm rot="-2700000">
            <a:off x="5162550" y="3790950"/>
            <a:ext cx="1404938" cy="140493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17" name="Rectangle 16"/>
          <p:cNvSpPr/>
          <p:nvPr/>
        </p:nvSpPr>
        <p:spPr>
          <a:xfrm>
            <a:off x="4876800" y="4149726"/>
            <a:ext cx="1981200" cy="358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/>
          </a:p>
        </p:txBody>
      </p:sp>
      <p:sp>
        <p:nvSpPr>
          <p:cNvPr id="54278" name="TextBox 35"/>
          <p:cNvSpPr txBox="1">
            <a:spLocks noChangeArrowheads="1"/>
          </p:cNvSpPr>
          <p:nvPr/>
        </p:nvSpPr>
        <p:spPr bwMode="auto">
          <a:xfrm>
            <a:off x="4191000" y="3057526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2400" b="1">
                <a:latin typeface="Calibri" pitchFamily="34" charset="0"/>
              </a:rPr>
              <a:t>MUDAH MELEDAK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921125" y="2971800"/>
            <a:ext cx="38877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2400" y="3581400"/>
            <a:ext cx="3816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42"/>
          <p:cNvSpPr txBox="1">
            <a:spLocks noChangeArrowheads="1"/>
          </p:cNvSpPr>
          <p:nvPr/>
        </p:nvSpPr>
        <p:spPr bwMode="auto">
          <a:xfrm>
            <a:off x="7848600" y="1066801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2400" b="1">
                <a:latin typeface="Calibri Light" pitchFamily="34" charset="0"/>
              </a:rPr>
              <a:t>Hitam (R=0, G=0, B=0)</a:t>
            </a:r>
          </a:p>
        </p:txBody>
      </p:sp>
      <p:sp>
        <p:nvSpPr>
          <p:cNvPr id="54282" name="TextBox 43"/>
          <p:cNvSpPr txBox="1">
            <a:spLocks noChangeArrowheads="1"/>
          </p:cNvSpPr>
          <p:nvPr/>
        </p:nvSpPr>
        <p:spPr bwMode="auto">
          <a:xfrm>
            <a:off x="7848600" y="4948238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2400" b="1">
                <a:latin typeface="Calibri Light" pitchFamily="34" charset="0"/>
              </a:rPr>
              <a:t>Hitam (R=0, G=0, B=0)</a:t>
            </a:r>
          </a:p>
        </p:txBody>
      </p:sp>
      <p:cxnSp>
        <p:nvCxnSpPr>
          <p:cNvPr id="46" name="Shape 45"/>
          <p:cNvCxnSpPr>
            <a:stCxn id="54281" idx="1"/>
          </p:cNvCxnSpPr>
          <p:nvPr/>
        </p:nvCxnSpPr>
        <p:spPr>
          <a:xfrm rot="10800000" flipV="1">
            <a:off x="6769100" y="1666965"/>
            <a:ext cx="1079500" cy="1457235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54282" idx="1"/>
          </p:cNvCxnSpPr>
          <p:nvPr/>
        </p:nvCxnSpPr>
        <p:spPr>
          <a:xfrm rot="10800000">
            <a:off x="7277100" y="3595689"/>
            <a:ext cx="571500" cy="1768475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54281" idx="1"/>
          </p:cNvCxnSpPr>
          <p:nvPr/>
        </p:nvCxnSpPr>
        <p:spPr>
          <a:xfrm rot="10800000" flipV="1">
            <a:off x="6383338" y="1666965"/>
            <a:ext cx="1465262" cy="68253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/>
          <p:nvPr/>
        </p:nvCxnSpPr>
        <p:spPr>
          <a:xfrm rot="10800000" flipV="1">
            <a:off x="6959600" y="4573588"/>
            <a:ext cx="32385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7" name="TextBox 68"/>
          <p:cNvSpPr txBox="1">
            <a:spLocks noChangeArrowheads="1"/>
          </p:cNvSpPr>
          <p:nvPr/>
        </p:nvSpPr>
        <p:spPr bwMode="auto">
          <a:xfrm>
            <a:off x="1905000" y="1150938"/>
            <a:ext cx="198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en-US" sz="2400" b="1">
                <a:latin typeface="Calibri Light" pitchFamily="34" charset="0"/>
              </a:rPr>
              <a:t>Jingga (R=255, G=153, B=83)</a:t>
            </a:r>
          </a:p>
        </p:txBody>
      </p:sp>
      <p:cxnSp>
        <p:nvCxnSpPr>
          <p:cNvPr id="70" name="Shape 49"/>
          <p:cNvCxnSpPr>
            <a:stCxn id="54287" idx="3"/>
          </p:cNvCxnSpPr>
          <p:nvPr/>
        </p:nvCxnSpPr>
        <p:spPr>
          <a:xfrm>
            <a:off x="3886200" y="1565276"/>
            <a:ext cx="1219200" cy="23209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9" name="TextBox 76"/>
          <p:cNvSpPr txBox="1">
            <a:spLocks noChangeArrowheads="1"/>
          </p:cNvSpPr>
          <p:nvPr/>
        </p:nvSpPr>
        <p:spPr bwMode="auto">
          <a:xfrm>
            <a:off x="2057400" y="4948238"/>
            <a:ext cx="2133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d-ID" altLang="en-US" sz="2400" b="1">
                <a:latin typeface="Calibri Light" pitchFamily="34" charset="0"/>
              </a:rPr>
              <a:t>Merah (R=255, G=0, B=0)</a:t>
            </a:r>
          </a:p>
        </p:txBody>
      </p:sp>
      <p:cxnSp>
        <p:nvCxnSpPr>
          <p:cNvPr id="79" name="Elbow Connector 78"/>
          <p:cNvCxnSpPr>
            <a:stCxn id="54289" idx="3"/>
          </p:cNvCxnSpPr>
          <p:nvPr/>
        </p:nvCxnSpPr>
        <p:spPr>
          <a:xfrm flipV="1">
            <a:off x="4191000" y="4762501"/>
            <a:ext cx="1371600" cy="60166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91" name="Picture 19" descr="meledak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0238" y="1268414"/>
            <a:ext cx="24384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hape 49"/>
          <p:cNvCxnSpPr>
            <a:stCxn id="54287" idx="3"/>
          </p:cNvCxnSpPr>
          <p:nvPr/>
        </p:nvCxnSpPr>
        <p:spPr>
          <a:xfrm>
            <a:off x="3886201" y="1565275"/>
            <a:ext cx="1260475" cy="431800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64262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7213" y="952500"/>
            <a:ext cx="3048000" cy="5105400"/>
            <a:chOff x="609600" y="914400"/>
            <a:chExt cx="3048000" cy="51054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09600" y="914400"/>
              <a:ext cx="3048000" cy="5105400"/>
              <a:chOff x="1447800" y="990600"/>
              <a:chExt cx="3048000" cy="51054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447800" y="990600"/>
                <a:ext cx="3048000" cy="5105400"/>
                <a:chOff x="1447800" y="990600"/>
                <a:chExt cx="3048000" cy="51054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524000" y="1066800"/>
                  <a:ext cx="2895600" cy="16002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1447800" y="9906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524000" y="4419600"/>
                  <a:ext cx="2895600" cy="16002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24000" y="2743200"/>
                  <a:ext cx="2895600" cy="16002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1447800" y="26670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1447800" y="43434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1447800" y="60198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</p:grpSp>
          <p:pic>
            <p:nvPicPr>
              <p:cNvPr id="5530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l="-18262"/>
              <a:stretch>
                <a:fillRect/>
              </a:stretch>
            </p:blipFill>
            <p:spPr bwMode="auto">
              <a:xfrm>
                <a:off x="2671936" y="1524000"/>
                <a:ext cx="466342" cy="76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14600" y="2786063"/>
                <a:ext cx="9144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6" name="Rectangle 15"/>
          <p:cNvSpPr/>
          <p:nvPr/>
        </p:nvSpPr>
        <p:spPr>
          <a:xfrm rot="2697549">
            <a:off x="5581650" y="3511550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16" t="12595" r="32291" b="17516"/>
          <a:stretch>
            <a:fillRect/>
          </a:stretch>
        </p:blipFill>
        <p:spPr bwMode="auto">
          <a:xfrm>
            <a:off x="5375275" y="3284539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064E3-7A56-4C16-9CA1-312F20E321D5}" type="slidenum">
              <a:rPr lang="id-ID"/>
              <a:pPr>
                <a:defRPr/>
              </a:pPr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3183405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67213" y="952500"/>
            <a:ext cx="3048000" cy="5105400"/>
            <a:chOff x="609600" y="914400"/>
            <a:chExt cx="3048000" cy="51054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09600" y="914400"/>
              <a:ext cx="3048000" cy="5105400"/>
              <a:chOff x="1447800" y="990600"/>
              <a:chExt cx="3048000" cy="510540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447800" y="990600"/>
                <a:ext cx="3048000" cy="5105400"/>
                <a:chOff x="1447800" y="990600"/>
                <a:chExt cx="3048000" cy="51054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524000" y="1066800"/>
                  <a:ext cx="2895600" cy="16002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1447800" y="9906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524000" y="4419600"/>
                  <a:ext cx="2895600" cy="16002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524000" y="2743200"/>
                  <a:ext cx="2895600" cy="160020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1447800" y="26670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1447800" y="43434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1447800" y="6019800"/>
                  <a:ext cx="3048000" cy="76200"/>
                </a:xfrm>
                <a:prstGeom prst="roundRect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dk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id-ID"/>
                </a:p>
              </p:txBody>
            </p:sp>
          </p:grpSp>
          <p:pic>
            <p:nvPicPr>
              <p:cNvPr id="56330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l="-18262"/>
              <a:stretch>
                <a:fillRect/>
              </a:stretch>
            </p:blipFill>
            <p:spPr bwMode="auto">
              <a:xfrm>
                <a:off x="2671936" y="1524000"/>
                <a:ext cx="466342" cy="76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14600" y="2786063"/>
                <a:ext cx="9144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0" name="Rectangle 29"/>
          <p:cNvSpPr/>
          <p:nvPr/>
        </p:nvSpPr>
        <p:spPr>
          <a:xfrm rot="2697549">
            <a:off x="5078413" y="3511550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Rectangle 15"/>
          <p:cNvSpPr/>
          <p:nvPr/>
        </p:nvSpPr>
        <p:spPr>
          <a:xfrm rot="2697549">
            <a:off x="6086475" y="3511550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97" t="13406" r="32762" b="17688"/>
          <a:stretch>
            <a:fillRect/>
          </a:stretch>
        </p:blipFill>
        <p:spPr bwMode="auto">
          <a:xfrm>
            <a:off x="4872038" y="335756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16" t="12595" r="32291" b="17516"/>
          <a:stretch>
            <a:fillRect/>
          </a:stretch>
        </p:blipFill>
        <p:spPr bwMode="auto">
          <a:xfrm>
            <a:off x="5880100" y="3284539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190D-4CDF-45C1-96DF-EF98B45BE8BA}" type="slidenum">
              <a:rPr lang="id-ID"/>
              <a:pPr>
                <a:defRPr/>
              </a:pPr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8706356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67213" y="952500"/>
            <a:ext cx="3048000" cy="5105400"/>
            <a:chOff x="2843808" y="952500"/>
            <a:chExt cx="3048000" cy="51054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43808" y="952500"/>
              <a:ext cx="3048000" cy="5105400"/>
              <a:chOff x="1447800" y="990600"/>
              <a:chExt cx="3048000" cy="5105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24000" y="1066800"/>
                <a:ext cx="2895600" cy="16002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447800" y="990600"/>
                <a:ext cx="3048000" cy="76200"/>
              </a:xfrm>
              <a:prstGeom prst="round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4000" y="4419600"/>
                <a:ext cx="2895600" cy="16002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24000" y="2743200"/>
                <a:ext cx="2895600" cy="16002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447800" y="2667000"/>
                <a:ext cx="3048000" cy="76200"/>
              </a:xfrm>
              <a:prstGeom prst="round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447800" y="4343400"/>
                <a:ext cx="3048000" cy="76200"/>
              </a:xfrm>
              <a:prstGeom prst="round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447800" y="6019800"/>
                <a:ext cx="3048000" cy="76200"/>
              </a:xfrm>
              <a:prstGeom prst="round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d-ID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 rot="2697549">
              <a:off x="4058245" y="3511550"/>
              <a:ext cx="647700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57350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7092BE"/>
                </a:clrFrom>
                <a:clrTo>
                  <a:srgbClr val="7092B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3310508"/>
              <a:ext cx="1028874" cy="105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88CC-FBAE-487B-AFA4-92361AFB45FA}" type="slidenum">
              <a:rPr lang="id-ID"/>
              <a:pPr>
                <a:defRPr/>
              </a:pPr>
              <a:t>64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528211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6839" t="24236" r="27782" b="23595"/>
          <a:stretch>
            <a:fillRect/>
          </a:stretch>
        </p:blipFill>
        <p:spPr bwMode="auto">
          <a:xfrm>
            <a:off x="3208338" y="1628776"/>
            <a:ext cx="1782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 l="28497" t="13406" r="32762" b="17688"/>
          <a:stretch>
            <a:fillRect/>
          </a:stretch>
        </p:blipFill>
        <p:spPr bwMode="auto">
          <a:xfrm>
            <a:off x="3287713" y="2924175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55SteelCompos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26" y="981076"/>
            <a:ext cx="29384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5016501" y="1844676"/>
            <a:ext cx="1439863" cy="720725"/>
          </a:xfrm>
          <a:prstGeom prst="rightArrow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016501" y="3357564"/>
            <a:ext cx="1439863" cy="719137"/>
          </a:xfrm>
          <a:prstGeom prst="rightArrow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7678-E7AE-4D12-8758-468DF9B79641}" type="slidenum">
              <a:rPr lang="id-ID"/>
              <a:pPr>
                <a:defRPr/>
              </a:pPr>
              <a:t>65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584974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831427-9A6B-7C49-8138-2772465DB106}"/>
              </a:ext>
            </a:extLst>
          </p:cNvPr>
          <p:cNvSpPr/>
          <p:nvPr/>
        </p:nvSpPr>
        <p:spPr>
          <a:xfrm>
            <a:off x="823451" y="428178"/>
            <a:ext cx="105450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 err="1">
                <a:latin typeface="Bookman Old Style" panose="02050604050505020204" pitchFamily="18" charset="0"/>
              </a:rPr>
              <a:t>Pasal</a:t>
            </a:r>
            <a:r>
              <a:rPr lang="en-ID" sz="2000" dirty="0">
                <a:latin typeface="Bookman Old Style" panose="02050604050505020204" pitchFamily="18" charset="0"/>
              </a:rPr>
              <a:t> 30 </a:t>
            </a:r>
            <a:endParaRPr lang="en-ID" sz="3200" dirty="0"/>
          </a:p>
          <a:p>
            <a:pPr marL="363538" indent="-363538"/>
            <a:r>
              <a:rPr lang="en-ID" sz="2000" dirty="0">
                <a:latin typeface="Bookman Old Style" panose="02050604050505020204" pitchFamily="18" charset="0"/>
              </a:rPr>
              <a:t>(1) </a:t>
            </a:r>
            <a:r>
              <a:rPr lang="en-ID" sz="2000" dirty="0" err="1">
                <a:latin typeface="Bookman Old Style" panose="02050604050505020204" pitchFamily="18" charset="0"/>
              </a:rPr>
              <a:t>Setiap</a:t>
            </a:r>
            <a:r>
              <a:rPr lang="en-ID" sz="2000" dirty="0">
                <a:latin typeface="Bookman Old Style" panose="02050604050505020204" pitchFamily="18" charset="0"/>
              </a:rPr>
              <a:t> Orang yang </a:t>
            </a:r>
            <a:r>
              <a:rPr lang="en-ID" sz="2000" dirty="0" err="1">
                <a:latin typeface="Bookman Old Style" panose="02050604050505020204" pitchFamily="18" charset="0"/>
              </a:rPr>
              <a:t>menghasilkan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Limbah</a:t>
            </a:r>
            <a:r>
              <a:rPr lang="en-ID" sz="2000" dirty="0">
                <a:latin typeface="Bookman Old Style" panose="02050604050505020204" pitchFamily="18" charset="0"/>
              </a:rPr>
              <a:t> B3 yang </a:t>
            </a:r>
            <a:r>
              <a:rPr lang="en-ID" sz="2000" dirty="0" err="1">
                <a:latin typeface="Bookman Old Style" panose="02050604050505020204" pitchFamily="18" charset="0"/>
              </a:rPr>
              <a:t>telah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memperoleh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izin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Pengelolaan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Limbah</a:t>
            </a:r>
            <a:r>
              <a:rPr lang="en-ID" sz="2000" dirty="0">
                <a:latin typeface="Bookman Old Style" panose="02050604050505020204" pitchFamily="18" charset="0"/>
              </a:rPr>
              <a:t> B3 </a:t>
            </a:r>
            <a:r>
              <a:rPr lang="en-ID" sz="2000" dirty="0" err="1">
                <a:latin typeface="Bookman Old Style" panose="02050604050505020204" pitchFamily="18" charset="0"/>
              </a:rPr>
              <a:t>untuk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kegiatan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Penyimpanan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Limbah</a:t>
            </a:r>
            <a:r>
              <a:rPr lang="en-ID" sz="2000" dirty="0">
                <a:latin typeface="Bookman Old Style" panose="02050604050505020204" pitchFamily="18" charset="0"/>
              </a:rPr>
              <a:t> B3 </a:t>
            </a:r>
            <a:r>
              <a:rPr lang="en-ID" sz="2000" dirty="0" err="1">
                <a:latin typeface="Bookman Old Style" panose="02050604050505020204" pitchFamily="18" charset="0"/>
              </a:rPr>
              <a:t>wajib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memiliki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penetapan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penghentian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kegiatan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jika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bermaksud</a:t>
            </a:r>
            <a:r>
              <a:rPr lang="en-ID" sz="2000" dirty="0">
                <a:latin typeface="Bookman Old Style" panose="02050604050505020204" pitchFamily="18" charset="0"/>
              </a:rPr>
              <a:t>: </a:t>
            </a:r>
            <a:endParaRPr lang="en-ID" sz="3200" dirty="0"/>
          </a:p>
          <a:p>
            <a:pPr marL="889000" indent="-261938"/>
            <a:r>
              <a:rPr lang="en-ID" sz="2000" dirty="0">
                <a:latin typeface="Bookman Old Style" panose="02050604050505020204" pitchFamily="18" charset="0"/>
              </a:rPr>
              <a:t>a. </a:t>
            </a:r>
            <a:r>
              <a:rPr lang="en-ID" sz="2000" dirty="0" err="1">
                <a:latin typeface="Bookman Old Style" panose="02050604050505020204" pitchFamily="18" charset="0"/>
              </a:rPr>
              <a:t>menghentikan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usaha</a:t>
            </a:r>
            <a:r>
              <a:rPr lang="en-ID" sz="2000" dirty="0">
                <a:latin typeface="Bookman Old Style" panose="02050604050505020204" pitchFamily="18" charset="0"/>
              </a:rPr>
              <a:t> dan/</a:t>
            </a:r>
            <a:r>
              <a:rPr lang="en-ID" sz="2000" dirty="0" err="1">
                <a:latin typeface="Bookman Old Style" panose="02050604050505020204" pitchFamily="18" charset="0"/>
              </a:rPr>
              <a:t>atau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kegiatan</a:t>
            </a:r>
            <a:r>
              <a:rPr lang="en-ID" sz="2000" dirty="0">
                <a:latin typeface="Bookman Old Style" panose="02050604050505020204" pitchFamily="18" charset="0"/>
              </a:rPr>
              <a:t>; </a:t>
            </a:r>
            <a:r>
              <a:rPr lang="en-ID" sz="2000" dirty="0" err="1">
                <a:latin typeface="Bookman Old Style" panose="02050604050505020204" pitchFamily="18" charset="0"/>
              </a:rPr>
              <a:t>atau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endParaRPr lang="en-ID" sz="3200" dirty="0"/>
          </a:p>
          <a:p>
            <a:pPr marL="889000" indent="-261938"/>
            <a:r>
              <a:rPr lang="en-ID" sz="2000" dirty="0">
                <a:latin typeface="Bookman Old Style" panose="02050604050505020204" pitchFamily="18" charset="0"/>
              </a:rPr>
              <a:t>b. </a:t>
            </a:r>
            <a:r>
              <a:rPr lang="en-ID" sz="2000" dirty="0" err="1">
                <a:latin typeface="Bookman Old Style" panose="02050604050505020204" pitchFamily="18" charset="0"/>
              </a:rPr>
              <a:t>mengubah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penggunaan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atau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memindahkan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lokasi</a:t>
            </a:r>
            <a:r>
              <a:rPr lang="en-ID" sz="2000" dirty="0">
                <a:latin typeface="Bookman Old Style" panose="02050604050505020204" pitchFamily="18" charset="0"/>
              </a:rPr>
              <a:t> dan/</a:t>
            </a:r>
            <a:r>
              <a:rPr lang="en-ID" sz="2000" dirty="0" err="1">
                <a:latin typeface="Bookman Old Style" panose="02050604050505020204" pitchFamily="18" charset="0"/>
              </a:rPr>
              <a:t>atau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fasilitas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Penyimpanan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Limbah</a:t>
            </a:r>
            <a:r>
              <a:rPr lang="en-ID" sz="2000" dirty="0">
                <a:latin typeface="Bookman Old Style" panose="02050604050505020204" pitchFamily="18" charset="0"/>
              </a:rPr>
              <a:t> B3. </a:t>
            </a:r>
            <a:endParaRPr lang="en-ID" sz="3200" dirty="0"/>
          </a:p>
          <a:p>
            <a:pPr marL="452438" indent="-452438"/>
            <a:r>
              <a:rPr lang="en-ID" sz="2000" dirty="0">
                <a:latin typeface="Bookman Old Style" panose="02050604050505020204" pitchFamily="18" charset="0"/>
              </a:rPr>
              <a:t>(2)  </a:t>
            </a:r>
            <a:r>
              <a:rPr lang="en-ID" sz="2000" dirty="0" err="1">
                <a:latin typeface="Bookman Old Style" panose="02050604050505020204" pitchFamily="18" charset="0"/>
              </a:rPr>
              <a:t>Untuk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memperoleh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penetapan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penghentian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kegiatan</a:t>
            </a:r>
            <a:r>
              <a:rPr lang="en-ID" sz="2000" dirty="0">
                <a:latin typeface="Bookman Old Style" panose="02050604050505020204" pitchFamily="18" charset="0"/>
              </a:rPr>
              <a:t>, </a:t>
            </a:r>
            <a:r>
              <a:rPr lang="en-ID" sz="2000" dirty="0" err="1">
                <a:latin typeface="Bookman Old Style" panose="02050604050505020204" pitchFamily="18" charset="0"/>
              </a:rPr>
              <a:t>Setiap</a:t>
            </a:r>
            <a:r>
              <a:rPr lang="en-ID" sz="2000" dirty="0">
                <a:latin typeface="Bookman Old Style" panose="02050604050505020204" pitchFamily="18" charset="0"/>
              </a:rPr>
              <a:t> Orang </a:t>
            </a:r>
            <a:r>
              <a:rPr lang="en-ID" sz="2000" dirty="0" err="1">
                <a:latin typeface="Bookman Old Style" panose="02050604050505020204" pitchFamily="18" charset="0"/>
              </a:rPr>
              <a:t>sebagaimana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dimaksud</a:t>
            </a:r>
            <a:r>
              <a:rPr lang="en-ID" sz="2000" dirty="0">
                <a:latin typeface="Bookman Old Style" panose="02050604050505020204" pitchFamily="18" charset="0"/>
              </a:rPr>
              <a:t> pada </a:t>
            </a:r>
            <a:r>
              <a:rPr lang="en-ID" sz="2000" dirty="0" err="1">
                <a:latin typeface="Bookman Old Style" panose="02050604050505020204" pitchFamily="18" charset="0"/>
              </a:rPr>
              <a:t>ayat</a:t>
            </a:r>
            <a:r>
              <a:rPr lang="en-ID" sz="2000" dirty="0">
                <a:latin typeface="Bookman Old Style" panose="02050604050505020204" pitchFamily="18" charset="0"/>
              </a:rPr>
              <a:t> (1): </a:t>
            </a:r>
            <a:endParaRPr lang="en-ID" sz="3200" dirty="0"/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>
                <a:latin typeface="Bookman Old Style" panose="02050604050505020204" pitchFamily="18" charset="0"/>
              </a:rPr>
              <a:t>wajib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melaksanakan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Pemulihan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Fungsi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Lingkungan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Hidup</a:t>
            </a:r>
            <a:r>
              <a:rPr lang="en-ID" sz="2000" dirty="0">
                <a:latin typeface="Bookman Old Style" panose="02050604050505020204" pitchFamily="18" charset="0"/>
              </a:rPr>
              <a:t>; dan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>
                <a:latin typeface="Bookman Old Style" panose="02050604050505020204" pitchFamily="18" charset="0"/>
              </a:rPr>
              <a:t>harus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mengajukan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permohonan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secara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tertulis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kepada</a:t>
            </a:r>
            <a:r>
              <a:rPr lang="en-ID" sz="2000" dirty="0">
                <a:latin typeface="Bookman Old Style" panose="02050604050505020204" pitchFamily="18" charset="0"/>
              </a:rPr>
              <a:t> Menteri. </a:t>
            </a:r>
          </a:p>
          <a:p>
            <a:r>
              <a:rPr lang="en-ID" sz="2000" dirty="0">
                <a:latin typeface="Bookman Old Style" panose="02050604050505020204" pitchFamily="18" charset="0"/>
              </a:rPr>
              <a:t>3)  </a:t>
            </a:r>
            <a:r>
              <a:rPr lang="en-ID" sz="2000" dirty="0" err="1">
                <a:latin typeface="Bookman Old Style" panose="02050604050505020204" pitchFamily="18" charset="0"/>
              </a:rPr>
              <a:t>Permohonan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sebagaimana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dimaksud</a:t>
            </a:r>
            <a:r>
              <a:rPr lang="en-ID" sz="2000" dirty="0">
                <a:latin typeface="Bookman Old Style" panose="02050604050505020204" pitchFamily="18" charset="0"/>
              </a:rPr>
              <a:t> pada </a:t>
            </a:r>
            <a:r>
              <a:rPr lang="en-ID" sz="2000" dirty="0" err="1">
                <a:latin typeface="Bookman Old Style" panose="02050604050505020204" pitchFamily="18" charset="0"/>
              </a:rPr>
              <a:t>ayat</a:t>
            </a:r>
            <a:r>
              <a:rPr lang="en-ID" sz="2000" dirty="0">
                <a:latin typeface="Bookman Old Style" panose="02050604050505020204" pitchFamily="18" charset="0"/>
              </a:rPr>
              <a:t> (2) </a:t>
            </a:r>
            <a:r>
              <a:rPr lang="en-ID" sz="2000" dirty="0" err="1">
                <a:latin typeface="Bookman Old Style" panose="02050604050505020204" pitchFamily="18" charset="0"/>
              </a:rPr>
              <a:t>huruf</a:t>
            </a:r>
            <a:r>
              <a:rPr lang="en-ID" sz="2000" dirty="0">
                <a:latin typeface="Bookman Old Style" panose="02050604050505020204" pitchFamily="18" charset="0"/>
              </a:rPr>
              <a:t> b </a:t>
            </a:r>
            <a:r>
              <a:rPr lang="en-ID" sz="2000" dirty="0" err="1">
                <a:latin typeface="Bookman Old Style" panose="02050604050505020204" pitchFamily="18" charset="0"/>
              </a:rPr>
              <a:t>dilengkapi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dengan</a:t>
            </a:r>
            <a:r>
              <a:rPr lang="en-ID" sz="2000" dirty="0">
                <a:latin typeface="Bookman Old Style" panose="02050604050505020204" pitchFamily="18" charset="0"/>
              </a:rPr>
              <a:t>: </a:t>
            </a:r>
            <a:endParaRPr lang="en-ID" sz="3200" dirty="0"/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>
                <a:latin typeface="Bookman Old Style" panose="02050604050505020204" pitchFamily="18" charset="0"/>
              </a:rPr>
              <a:t>identitas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pemohon</a:t>
            </a:r>
            <a:r>
              <a:rPr lang="en-ID" sz="2000" dirty="0">
                <a:latin typeface="Bookman Old Style" panose="02050604050505020204" pitchFamily="18" charset="0"/>
              </a:rPr>
              <a:t>;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>
                <a:latin typeface="Bookman Old Style" panose="02050604050505020204" pitchFamily="18" charset="0"/>
              </a:rPr>
              <a:t>laporan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pelaksanaan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Penyimpanan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Limbah</a:t>
            </a:r>
            <a:r>
              <a:rPr lang="en-ID" sz="2000" dirty="0">
                <a:latin typeface="Bookman Old Style" panose="02050604050505020204" pitchFamily="18" charset="0"/>
              </a:rPr>
              <a:t> B3; dan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sz="2000" dirty="0" err="1">
                <a:latin typeface="Bookman Old Style" panose="02050604050505020204" pitchFamily="18" charset="0"/>
              </a:rPr>
              <a:t>laporan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pelaksanaan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Pemulihan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Fungsi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Lingkungan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Hidup</a:t>
            </a:r>
            <a:r>
              <a:rPr lang="en-ID" sz="2000" dirty="0">
                <a:latin typeface="Bookman Old Style" panose="02050604050505020204" pitchFamily="18" charset="0"/>
              </a:rPr>
              <a:t>. </a:t>
            </a:r>
          </a:p>
          <a:p>
            <a:pPr marL="495300" indent="-495300"/>
            <a:r>
              <a:rPr lang="en-ID" sz="2000" dirty="0">
                <a:latin typeface="Bookman Old Style" panose="02050604050505020204" pitchFamily="18" charset="0"/>
              </a:rPr>
              <a:t>(4)  Menteri </a:t>
            </a:r>
            <a:r>
              <a:rPr lang="en-ID" sz="2000" dirty="0" err="1">
                <a:latin typeface="Bookman Old Style" panose="02050604050505020204" pitchFamily="18" charset="0"/>
              </a:rPr>
              <a:t>setelah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menerima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permohonan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sebagaimana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dimaksud</a:t>
            </a:r>
            <a:r>
              <a:rPr lang="en-ID" sz="2000" dirty="0">
                <a:latin typeface="Bookman Old Style" panose="02050604050505020204" pitchFamily="18" charset="0"/>
              </a:rPr>
              <a:t> pada </a:t>
            </a:r>
            <a:r>
              <a:rPr lang="en-ID" sz="2000" dirty="0" err="1">
                <a:latin typeface="Bookman Old Style" panose="02050604050505020204" pitchFamily="18" charset="0"/>
              </a:rPr>
              <a:t>ayat</a:t>
            </a:r>
            <a:r>
              <a:rPr lang="en-ID" sz="2000" dirty="0">
                <a:latin typeface="Bookman Old Style" panose="02050604050505020204" pitchFamily="18" charset="0"/>
              </a:rPr>
              <a:t> (2) </a:t>
            </a:r>
            <a:r>
              <a:rPr lang="en-ID" sz="2000" dirty="0" err="1">
                <a:latin typeface="Bookman Old Style" panose="02050604050505020204" pitchFamily="18" charset="0"/>
              </a:rPr>
              <a:t>huruf</a:t>
            </a:r>
            <a:r>
              <a:rPr lang="en-ID" sz="2000" dirty="0">
                <a:latin typeface="Bookman Old Style" panose="02050604050505020204" pitchFamily="18" charset="0"/>
              </a:rPr>
              <a:t> b </a:t>
            </a:r>
            <a:r>
              <a:rPr lang="en-ID" sz="2000" dirty="0" err="1">
                <a:latin typeface="Bookman Old Style" panose="02050604050505020204" pitchFamily="18" charset="0"/>
              </a:rPr>
              <a:t>melakukan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evaluasi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terhadap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permohonan</a:t>
            </a:r>
            <a:r>
              <a:rPr lang="en-ID" sz="2000" dirty="0">
                <a:latin typeface="Bookman Old Style" panose="02050604050505020204" pitchFamily="18" charset="0"/>
              </a:rPr>
              <a:t> dan </a:t>
            </a:r>
            <a:r>
              <a:rPr lang="en-ID" sz="2000" dirty="0" err="1">
                <a:latin typeface="Bookman Old Style" panose="02050604050505020204" pitchFamily="18" charset="0"/>
              </a:rPr>
              <a:t>menerbitkan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penetapan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penghentian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kegiatan</a:t>
            </a:r>
            <a:r>
              <a:rPr lang="en-ID" sz="2000" dirty="0">
                <a:latin typeface="Bookman Old Style" panose="02050604050505020204" pitchFamily="18" charset="0"/>
              </a:rPr>
              <a:t> paling lama 30 (</a:t>
            </a:r>
            <a:r>
              <a:rPr lang="en-ID" sz="2000" dirty="0" err="1">
                <a:latin typeface="Bookman Old Style" panose="02050604050505020204" pitchFamily="18" charset="0"/>
              </a:rPr>
              <a:t>tiga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puluh</a:t>
            </a:r>
            <a:r>
              <a:rPr lang="en-ID" sz="2000" dirty="0">
                <a:latin typeface="Bookman Old Style" panose="02050604050505020204" pitchFamily="18" charset="0"/>
              </a:rPr>
              <a:t>) </a:t>
            </a:r>
            <a:r>
              <a:rPr lang="en-ID" sz="2000" dirty="0" err="1">
                <a:latin typeface="Bookman Old Style" panose="02050604050505020204" pitchFamily="18" charset="0"/>
              </a:rPr>
              <a:t>hari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kerja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sejak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permohonan</a:t>
            </a:r>
            <a:r>
              <a:rPr lang="en-ID" sz="2000" dirty="0">
                <a:latin typeface="Bookman Old Style" panose="02050604050505020204" pitchFamily="18" charset="0"/>
              </a:rPr>
              <a:t> </a:t>
            </a:r>
            <a:r>
              <a:rPr lang="en-ID" sz="2000" dirty="0" err="1">
                <a:latin typeface="Bookman Old Style" panose="02050604050505020204" pitchFamily="18" charset="0"/>
              </a:rPr>
              <a:t>diterima</a:t>
            </a:r>
            <a:r>
              <a:rPr lang="en-ID" sz="2400" dirty="0">
                <a:latin typeface="Bookman Old Style" panose="02050604050505020204" pitchFamily="18" charset="0"/>
              </a:rPr>
              <a:t>. </a:t>
            </a:r>
            <a:endParaRPr lang="en-ID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6445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C80D73-4F4B-AF4E-8B4E-51B250B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2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1CD4-B7BE-DE40-82BE-D4DA3E2D6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Pasal</a:t>
            </a:r>
            <a:r>
              <a:rPr lang="en-ID" dirty="0"/>
              <a:t> 284 </a:t>
            </a:r>
          </a:p>
          <a:p>
            <a:pPr marL="514350" indent="-514350">
              <a:buFont typeface="+mj-lt"/>
              <a:buAutoNum type="arabicParenR"/>
            </a:pPr>
            <a:r>
              <a:rPr lang="en-ID" dirty="0" err="1"/>
              <a:t>Setiap</a:t>
            </a:r>
            <a:r>
              <a:rPr lang="en-ID" dirty="0"/>
              <a:t> Orang yang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283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Menteri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B3. </a:t>
            </a:r>
          </a:p>
          <a:p>
            <a:pPr marL="514350" indent="-514350">
              <a:buFont typeface="+mj-lt"/>
              <a:buAutoNum type="arabicParenR"/>
            </a:pP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dimaksud</a:t>
            </a:r>
            <a:r>
              <a:rPr lang="en-ID" dirty="0"/>
              <a:t> pada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dirty="0" err="1"/>
              <a:t>disampaikan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berkala</a:t>
            </a:r>
            <a:r>
              <a:rPr lang="en-ID" dirty="0"/>
              <a:t> paling </a:t>
            </a:r>
            <a:r>
              <a:rPr lang="en-ID" dirty="0" err="1"/>
              <a:t>sedikit</a:t>
            </a:r>
            <a:r>
              <a:rPr lang="en-ID" dirty="0"/>
              <a:t> 1 (</a:t>
            </a:r>
            <a:r>
              <a:rPr lang="en-ID" dirty="0" err="1"/>
              <a:t>satu</a:t>
            </a:r>
            <a:r>
              <a:rPr lang="en-ID" dirty="0"/>
              <a:t>) kali </a:t>
            </a:r>
            <a:r>
              <a:rPr lang="en-ID" dirty="0" err="1"/>
              <a:t>dalam</a:t>
            </a:r>
            <a:r>
              <a:rPr lang="en-ID" dirty="0"/>
              <a:t> 6 (</a:t>
            </a:r>
            <a:r>
              <a:rPr lang="en-ID" dirty="0" err="1"/>
              <a:t>enam</a:t>
            </a:r>
            <a:r>
              <a:rPr lang="en-ID" dirty="0"/>
              <a:t>)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B3 </a:t>
            </a:r>
            <a:r>
              <a:rPr lang="en-ID" dirty="0" err="1"/>
              <a:t>dilakukan</a:t>
            </a:r>
            <a:r>
              <a:rPr lang="en-ID" dirty="0"/>
              <a:t>. </a:t>
            </a:r>
          </a:p>
          <a:p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2229620-9761-8D4D-88FD-64D81319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</a:t>
            </a:r>
          </a:p>
        </p:txBody>
      </p:sp>
    </p:spTree>
    <p:extLst>
      <p:ext uri="{BB962C8B-B14F-4D97-AF65-F5344CB8AC3E}">
        <p14:creationId xmlns:p14="http://schemas.microsoft.com/office/powerpoint/2010/main" val="73703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D88F-6DAC-054F-AC84-DE0DB8C0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</a:t>
            </a:r>
          </a:p>
        </p:txBody>
      </p:sp>
    </p:spTree>
    <p:extLst>
      <p:ext uri="{BB962C8B-B14F-4D97-AF65-F5344CB8AC3E}">
        <p14:creationId xmlns:p14="http://schemas.microsoft.com/office/powerpoint/2010/main" val="172488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Pasal</a:t>
            </a:r>
            <a:r>
              <a:rPr lang="en-US" dirty="0"/>
              <a:t> 285 </a:t>
            </a:r>
          </a:p>
          <a:p>
            <a:pPr marL="407988" indent="-407988">
              <a:buNone/>
            </a:pPr>
            <a:r>
              <a:rPr lang="en-US" dirty="0"/>
              <a:t>(1)  </a:t>
            </a:r>
            <a:r>
              <a:rPr lang="en-US" b="1" dirty="0" err="1">
                <a:solidFill>
                  <a:srgbClr val="FF0000"/>
                </a:solidFill>
              </a:rPr>
              <a:t>Setiap</a:t>
            </a:r>
            <a:r>
              <a:rPr lang="en-US" b="1" dirty="0">
                <a:solidFill>
                  <a:srgbClr val="FF0000"/>
                </a:solidFill>
              </a:rPr>
              <a:t> Orang yang </a:t>
            </a:r>
            <a:r>
              <a:rPr lang="en-US" b="1" dirty="0" err="1">
                <a:solidFill>
                  <a:srgbClr val="FF0000"/>
                </a:solidFill>
              </a:rPr>
              <a:t>menghasilkan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</a:t>
            </a:r>
            <a:r>
              <a:rPr lang="en-US" b="1" dirty="0" err="1">
                <a:solidFill>
                  <a:srgbClr val="FF0000"/>
                </a:solidFill>
              </a:rPr>
              <a:t>wajib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melakukan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Penyimpanan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</a:t>
            </a:r>
            <a:r>
              <a:rPr lang="en-US" dirty="0"/>
              <a:t>. </a:t>
            </a:r>
          </a:p>
          <a:p>
            <a:pPr marL="452438" indent="-452438">
              <a:buNone/>
            </a:pPr>
            <a:r>
              <a:rPr lang="en-US" dirty="0"/>
              <a:t>(2)  </a:t>
            </a: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pencampuran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 yang </a:t>
            </a:r>
            <a:r>
              <a:rPr lang="en-US" dirty="0" err="1"/>
              <a:t>disimpannya</a:t>
            </a:r>
            <a:r>
              <a:rPr lang="en-US" dirty="0"/>
              <a:t>. </a:t>
            </a:r>
          </a:p>
          <a:p>
            <a:pPr marL="452438" indent="-452438">
              <a:buNone/>
            </a:pPr>
            <a:r>
              <a:rPr lang="en-US" dirty="0"/>
              <a:t>(3) 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B3,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;</a:t>
            </a:r>
          </a:p>
          <a:p>
            <a:pPr marL="1447800" indent="-514350">
              <a:buFont typeface="+mj-lt"/>
              <a:buAutoNum type="alphaLcParenR"/>
            </a:pPr>
            <a:r>
              <a:rPr lang="en-US" b="1" dirty="0" err="1">
                <a:solidFill>
                  <a:srgbClr val="FF0000"/>
                </a:solidFill>
              </a:rPr>
              <a:t>Standar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Penyimpanan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yang </a:t>
            </a:r>
            <a:r>
              <a:rPr lang="en-US" b="1" dirty="0" err="1">
                <a:solidFill>
                  <a:srgbClr val="FF0000"/>
                </a:solidFill>
              </a:rPr>
              <a:t>diintegrasikan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nomor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berusaha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penghasil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usaha</a:t>
            </a:r>
            <a:r>
              <a:rPr lang="en-US" b="1" dirty="0">
                <a:solidFill>
                  <a:srgbClr val="FF0000"/>
                </a:solidFill>
              </a:rPr>
              <a:t> dan/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kegiatan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wajib</a:t>
            </a:r>
            <a:r>
              <a:rPr lang="en-US" b="1" dirty="0">
                <a:solidFill>
                  <a:srgbClr val="FF0000"/>
                </a:solidFill>
              </a:rPr>
              <a:t> SPPL; dan/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endParaRPr lang="en-US" b="1" dirty="0">
              <a:solidFill>
                <a:srgbClr val="FF0000"/>
              </a:solidFill>
            </a:endParaRPr>
          </a:p>
          <a:p>
            <a:pPr marL="1447800" indent="-514350">
              <a:buFont typeface="+mj-lt"/>
              <a:buAutoNum type="alphaLcParenR"/>
            </a:pPr>
            <a:r>
              <a:rPr lang="en-US" b="1" dirty="0" err="1">
                <a:solidFill>
                  <a:srgbClr val="FF0000"/>
                </a:solidFill>
              </a:rPr>
              <a:t>Rincian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teknis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Penyimpanan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yang </a:t>
            </a:r>
            <a:r>
              <a:rPr lang="en-US" b="1" dirty="0" err="1">
                <a:solidFill>
                  <a:srgbClr val="FF0000"/>
                </a:solidFill>
              </a:rPr>
              <a:t>dimuat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Persetujuan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Lingkungan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bagi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1905000" lvl="1" indent="-387350">
              <a:buFont typeface="+mj-lt"/>
              <a:buAutoNum type="romanLcPeriod"/>
            </a:pPr>
            <a:r>
              <a:rPr lang="en-US" b="1" dirty="0" err="1">
                <a:solidFill>
                  <a:srgbClr val="FF0000"/>
                </a:solidFill>
              </a:rPr>
              <a:t>Penghasil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Usaha dan/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Kegiatan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wajib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Amdal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UKL-UPL dan</a:t>
            </a:r>
          </a:p>
          <a:p>
            <a:pPr marL="1905000" lvl="1" indent="-387350">
              <a:buFont typeface="+mj-lt"/>
              <a:buAutoNum type="romanLcPeriod"/>
            </a:pPr>
            <a:r>
              <a:rPr lang="en-US" b="1" dirty="0" err="1">
                <a:solidFill>
                  <a:srgbClr val="FF0000"/>
                </a:solidFill>
              </a:rPr>
              <a:t>Instansi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Pemerintah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menghasilkan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Limbah</a:t>
            </a:r>
            <a:r>
              <a:rPr lang="en-US" b="1" dirty="0">
                <a:solidFill>
                  <a:srgbClr val="FF0000"/>
                </a:solidFill>
              </a:rPr>
              <a:t> B3</a:t>
            </a:r>
          </a:p>
          <a:p>
            <a:pPr marL="541338" indent="-541338" algn="ctr">
              <a:buNone/>
            </a:pPr>
            <a:r>
              <a:rPr lang="en-US" sz="2300" dirty="0">
                <a:solidFill>
                  <a:srgbClr val="7030A0"/>
                </a:solidFill>
              </a:rPr>
              <a:t>[</a:t>
            </a:r>
            <a:r>
              <a:rPr lang="en-US" sz="2300" dirty="0" err="1">
                <a:solidFill>
                  <a:srgbClr val="7030A0"/>
                </a:solidFill>
              </a:rPr>
              <a:t>catatan</a:t>
            </a:r>
            <a:r>
              <a:rPr lang="en-US" sz="2300" dirty="0">
                <a:solidFill>
                  <a:srgbClr val="7030A0"/>
                </a:solidFill>
              </a:rPr>
              <a:t>; </a:t>
            </a:r>
            <a:r>
              <a:rPr lang="en-US" sz="2300" dirty="0" err="1">
                <a:solidFill>
                  <a:srgbClr val="7030A0"/>
                </a:solidFill>
              </a:rPr>
              <a:t>Persetujuan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dirty="0" err="1">
                <a:solidFill>
                  <a:srgbClr val="7030A0"/>
                </a:solidFill>
              </a:rPr>
              <a:t>Lingkungan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dirty="0" err="1">
                <a:solidFill>
                  <a:srgbClr val="7030A0"/>
                </a:solidFill>
              </a:rPr>
              <a:t>utk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dirty="0" err="1">
                <a:solidFill>
                  <a:srgbClr val="7030A0"/>
                </a:solidFill>
              </a:rPr>
              <a:t>Amdal</a:t>
            </a:r>
            <a:r>
              <a:rPr lang="en-US" sz="2300" dirty="0">
                <a:solidFill>
                  <a:srgbClr val="7030A0"/>
                </a:solidFill>
              </a:rPr>
              <a:t> [SKKL] dan UKL-UPL [PKPLH]</a:t>
            </a:r>
          </a:p>
          <a:p>
            <a:pPr marL="488950" indent="-488950">
              <a:buNone/>
            </a:pPr>
            <a:r>
              <a:rPr lang="en-US" dirty="0"/>
              <a:t>(4)  …………….[</a:t>
            </a:r>
            <a:r>
              <a:rPr lang="en-US" dirty="0" err="1"/>
              <a:t>lanjutan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A8F2CD4-8123-8747-97ED-082330F4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22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PPLH</a:t>
            </a:r>
          </a:p>
        </p:txBody>
      </p:sp>
    </p:spTree>
    <p:extLst>
      <p:ext uri="{BB962C8B-B14F-4D97-AF65-F5344CB8AC3E}">
        <p14:creationId xmlns:p14="http://schemas.microsoft.com/office/powerpoint/2010/main" val="48319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9FC18F-DE1D-4FA9-9A8E-2042E34987F2}" vid="{0C8266A3-84C3-4ADA-825E-2EF4B6E23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2703</Words>
  <Application>Microsoft Office PowerPoint</Application>
  <PresentationFormat>Widescreen</PresentationFormat>
  <Paragraphs>438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Arial</vt:lpstr>
      <vt:lpstr>Arial Rounded MT Bold</vt:lpstr>
      <vt:lpstr>Arial Unicode MS</vt:lpstr>
      <vt:lpstr>Ayuthaya</vt:lpstr>
      <vt:lpstr>Baskerville Old Face</vt:lpstr>
      <vt:lpstr>Batang</vt:lpstr>
      <vt:lpstr>Bookman Old Style</vt:lpstr>
      <vt:lpstr>Calibri</vt:lpstr>
      <vt:lpstr>Calibri Light</vt:lpstr>
      <vt:lpstr>Consolas</vt:lpstr>
      <vt:lpstr>Dotum</vt:lpstr>
      <vt:lpstr>Footlight MT Light</vt:lpstr>
      <vt:lpstr>FrankRuehl</vt:lpstr>
      <vt:lpstr>Gabriola</vt:lpstr>
      <vt:lpstr>NOTEWORTHY LIGHT</vt:lpstr>
      <vt:lpstr>Segoe UI Light</vt:lpstr>
      <vt:lpstr>Office Theme</vt:lpstr>
      <vt:lpstr>PENGELOLAAN LIMBAH BAHAN BERBAHAYA BERACUN (B3) (1)</vt:lpstr>
      <vt:lpstr>PowerPoint Presentation</vt:lpstr>
      <vt:lpstr>PowerPoint Presentation</vt:lpstr>
      <vt:lpstr>PP 22 2021  Penyelenggaraan Perlindungan dan Pengelolaan Lingkungan Hidup PASAL 275</vt:lpstr>
      <vt:lpstr>Pengurangan Limbah B3</vt:lpstr>
      <vt:lpstr>PP 22 2021 tentang Penyelenggaraan PPLH</vt:lpstr>
      <vt:lpstr>PP 22 2021 tentang Penyelenggaraan PPLH</vt:lpstr>
      <vt:lpstr>Penyimpanan Sementara Limbah B3</vt:lpstr>
      <vt:lpstr>PP 22 2021 tentang Penyelenggaraan PPLH</vt:lpstr>
      <vt:lpstr>PP 22 2021 tentang Penyelenggaraan PPLH [lanjutan]</vt:lpstr>
      <vt:lpstr>PP 101 2014 Pengelolaan LB3</vt:lpstr>
      <vt:lpstr>PP 22 2021 tentang Penyelenggaraan PPLH [lanjutan]</vt:lpstr>
      <vt:lpstr>PP 22 2021 tentang Penyelenggaraan PPLH [lanjutan]</vt:lpstr>
      <vt:lpstr>Fasilitas Penyimpanan Limbah B3</vt:lpstr>
      <vt:lpstr>Contoh TPS LB3: Bangunan</vt:lpstr>
      <vt:lpstr>Contoh TPS LB3; Silo</vt:lpstr>
      <vt:lpstr>Contoh TPS LB3; tangki</vt:lpstr>
      <vt:lpstr>Contoh TPS BL3: Waste Pile</vt:lpstr>
      <vt:lpstr>Contoh TPS LB 3; Waste Impoundment</vt:lpstr>
      <vt:lpstr>PP 22 2021 tentang Penyelenggaraan PPLH [lanjutan]</vt:lpstr>
      <vt:lpstr>PP 22 2021 tentang Penyelenggaraan PPLH [lanjutan]</vt:lpstr>
      <vt:lpstr>PP 22 2021 tentang Penyelenggaraan PPLH [lanjutan]</vt:lpstr>
      <vt:lpstr>PowerPoint Presentation</vt:lpstr>
      <vt:lpstr>PP 22 2021 tentang Penyelenggaraan PPLH [lanjutan]</vt:lpstr>
      <vt:lpstr>PP 22 2021 tentang Penyelenggaraan PPLH [lanjutan]</vt:lpstr>
      <vt:lpstr>PP 22 2021 pasal 295 Kewajiban pemenuhan standar dan/atau rincian teknis Penyimpanan LB3 dilakukan dengan cara</vt:lpstr>
      <vt:lpstr> PP 22 2021 pasal 296 </vt:lpstr>
      <vt:lpstr> PP 22 2021 pasal 296 [lanjutan] </vt:lpstr>
      <vt:lpstr>PP 22 2021 pasal 297</vt:lpstr>
      <vt:lpstr>PERATURAN MENTERI LINGKUNGAN HIDUP DAN KEHUTANAN REPUBLIK INDONESIA NOMOR P.12/MENLHK/SETJEN/PLB.3/5/2020 TENTANG PENYIMPANAN LIMBAH BAHAN BERBAHAYA DAN BERACUN </vt:lpstr>
      <vt:lpstr>Persyaratan Lokasi Penyimpanan LB3 (lanjutan)</vt:lpstr>
      <vt:lpstr>PERATURAN MENTERI LINGKUNGAN HIDUP DAN KEHUTANAN REPUBLIK INDONESIA NOMOR P.12/MENLHK/SETJEN/PLB.3/5/2020 TENTANG PENYIMPANAN LIMBAH BAHAN BERBAHAYA DAN BERACUN</vt:lpstr>
      <vt:lpstr>Rancang Bangun Tempat Penyimpanan LB3 (1)</vt:lpstr>
      <vt:lpstr>TEMPAT PENYIMPANAN SEMENTARA LIMBAH B3 </vt:lpstr>
      <vt:lpstr>PowerPoint Presentation</vt:lpstr>
      <vt:lpstr>PowerPoint Presentation</vt:lpstr>
      <vt:lpstr>PowerPoint Presentation</vt:lpstr>
      <vt:lpstr>Rancang Bangun Tempat Penyimpanan LB3 (2)</vt:lpstr>
      <vt:lpstr>Rancang Bangun Tempat Penyimpanan LB3 (3)</vt:lpstr>
      <vt:lpstr>Lampiran III Permen LHK 12 2020 ttg Penyimpanan LB3</vt:lpstr>
      <vt:lpstr>Fasilitas Penyimpanan Limbah B3</vt:lpstr>
      <vt:lpstr>Fasilitas Penyimpanan Limbah B3; Bangunan</vt:lpstr>
      <vt:lpstr>Fasilitas Penyimpanan Limbah B3; Bangunan</vt:lpstr>
      <vt:lpstr>PowerPoint Presentation</vt:lpstr>
      <vt:lpstr>Waktu Penyimpanan Limbah B3 </vt:lpstr>
      <vt:lpstr>Kompatibilitas Karakteristik LB3</vt:lpstr>
      <vt:lpstr>Cara Penyimpanan LB3 pada Bangunan, Tangki dan/atau Kontainer dan Silo</vt:lpstr>
      <vt:lpstr>Cara Penyimpanan LB3 pada jumbo bag dan IBC</vt:lpstr>
      <vt:lpstr>Cara Penyimpanan LB3 pada tangki, kontainer</vt:lpstr>
      <vt:lpstr>Prinsip Pengemasan LB3</vt:lpstr>
      <vt:lpstr>Prinsip Pengemasan LB3 (lanjutan)</vt:lpstr>
      <vt:lpstr>PEMANTAUAN</vt:lpstr>
      <vt:lpstr>Pencatatan Limbah B3</vt:lpstr>
      <vt:lpstr>Pencatatan Limbah B3</vt:lpstr>
      <vt:lpstr>PowerPoint Presentation</vt:lpstr>
      <vt:lpstr>Format Neraca LB3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User</cp:lastModifiedBy>
  <cp:revision>110</cp:revision>
  <dcterms:created xsi:type="dcterms:W3CDTF">2018-09-20T06:18:13Z</dcterms:created>
  <dcterms:modified xsi:type="dcterms:W3CDTF">2021-04-08T01:18:13Z</dcterms:modified>
</cp:coreProperties>
</file>